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426" r:id="rId2"/>
    <p:sldId id="427" r:id="rId3"/>
    <p:sldId id="428" r:id="rId4"/>
    <p:sldId id="315" r:id="rId5"/>
    <p:sldId id="330" r:id="rId6"/>
    <p:sldId id="331" r:id="rId7"/>
    <p:sldId id="355" r:id="rId8"/>
    <p:sldId id="329" r:id="rId9"/>
    <p:sldId id="337" r:id="rId10"/>
    <p:sldId id="356" r:id="rId11"/>
    <p:sldId id="362" r:id="rId12"/>
    <p:sldId id="358" r:id="rId13"/>
    <p:sldId id="341" r:id="rId14"/>
    <p:sldId id="359" r:id="rId15"/>
    <p:sldId id="360" r:id="rId16"/>
    <p:sldId id="363" r:id="rId17"/>
    <p:sldId id="364" r:id="rId18"/>
    <p:sldId id="365" r:id="rId19"/>
    <p:sldId id="366" r:id="rId20"/>
    <p:sldId id="367" r:id="rId21"/>
    <p:sldId id="4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Notes" id="{F4952D7B-91A0-EF4D-9AD4-B45B4EF25F9B}">
          <p14:sldIdLst>
            <p14:sldId id="426"/>
            <p14:sldId id="427"/>
            <p14:sldId id="428"/>
          </p14:sldIdLst>
        </p14:section>
        <p14:section name="Keynote" id="{8D7BBE1D-C117-3841-8EFE-8317B9CBA971}">
          <p14:sldIdLst>
            <p14:sldId id="315"/>
            <p14:sldId id="330"/>
            <p14:sldId id="331"/>
            <p14:sldId id="355"/>
            <p14:sldId id="329"/>
            <p14:sldId id="337"/>
            <p14:sldId id="356"/>
            <p14:sldId id="362"/>
            <p14:sldId id="358"/>
            <p14:sldId id="341"/>
            <p14:sldId id="359"/>
            <p14:sldId id="360"/>
            <p14:sldId id="363"/>
            <p14:sldId id="364"/>
            <p14:sldId id="365"/>
            <p14:sldId id="366"/>
            <p14:sldId id="367"/>
            <p14:sldId id="4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F1C30-59A4-914A-953C-E1B7FEBBFC44}" type="datetimeFigureOut">
              <a:rPr lang="en-GB" smtClean="0"/>
              <a:t>16/01/2026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1C1A0-E02C-7548-86D5-7B6283772FB8}" type="slidenum">
              <a:rPr lang="en-GB" smtClean="0"/>
              <a:t>‹#›</a:t>
            </a:fld>
            <a:endParaRPr lang="en-GB"/>
          </a:p>
        </p:txBody>
      </p:sp>
    </p:spTree>
    <p:extLst>
      <p:ext uri="{BB962C8B-B14F-4D97-AF65-F5344CB8AC3E}">
        <p14:creationId xmlns:p14="http://schemas.microsoft.com/office/powerpoint/2010/main" val="3333624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469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9E6F-E65D-D85B-F56B-32450D46B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14574-E867-46EF-391B-D7A86B728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BF3E3-CCFA-D98E-D250-2623548682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FB24CF-B3A5-5F76-7444-F26460D0F3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856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84DC7-92C0-5846-AAB2-0C81B477E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1E5DC-F6BB-29C5-26D7-4868BFBFB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0544A-8B85-D1A8-D02F-4C5B75124A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FB09295-1D14-7042-1EF0-CA6AA5549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09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775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BE9B1-CA6C-084A-A420-D59B6A8D1AD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9874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779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396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BFDC-7D27-7F39-95C8-518664A67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1816A-CB06-99F1-C770-C4821C915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38E99-0644-15B6-B0C6-ECC2DAA3FC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A5F4E62-38BB-DB19-7A5E-EF1877D92F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161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881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29D39-70E7-9B89-5AED-FD2149E49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E3086-A7BA-9FE5-63DA-26407F554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DA29-B68B-CF33-5963-7218FA491E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94B691F-1C5A-B3C3-6937-E5DA403F10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57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196F-1BBC-444D-E2F1-BBD2B8261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8BD4E-C8C7-8594-C153-C982DB14F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F5D76-8670-E1C0-E881-8C5622F832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0219C4-AF25-C59B-9EA4-6490B39AA3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892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7F7325-ABF1-4550-9623-AFBC107C6776}"/>
              </a:ext>
            </a:extLst>
          </p:cNvPr>
          <p:cNvSpPr>
            <a:spLocks noGrp="1"/>
          </p:cNvSpPr>
          <p:nvPr>
            <p:ph type="pic" sz="quarter" idx="13" hasCustomPrompt="1"/>
          </p:nvPr>
        </p:nvSpPr>
        <p:spPr>
          <a:xfrm>
            <a:off x="0" y="0"/>
            <a:ext cx="12192000" cy="6858000"/>
          </a:xfrm>
        </p:spPr>
        <p:txBody>
          <a:bodyPr lIns="180000" tIns="180000"/>
          <a:lstStyle>
            <a:lvl1pPr marL="0" indent="0">
              <a:buNone/>
              <a:defRPr/>
            </a:lvl1pPr>
          </a:lstStyle>
          <a:p>
            <a:r>
              <a:rPr lang="en-GB" dirty="0"/>
              <a:t>Click here and go to Insert – Pictures – This device. Choose a background image for this layout.</a:t>
            </a:r>
          </a:p>
        </p:txBody>
      </p:sp>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18505898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 picture white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00B1567-3D1C-4B36-B3CB-E079F1E38156}"/>
              </a:ext>
            </a:extLst>
          </p:cNvPr>
          <p:cNvSpPr>
            <a:spLocks noGrp="1"/>
          </p:cNvSpPr>
          <p:nvPr>
            <p:ph type="pic" sz="quarter" idx="13"/>
          </p:nvPr>
        </p:nvSpPr>
        <p:spPr>
          <a:xfrm>
            <a:off x="0" y="1"/>
            <a:ext cx="12192000" cy="6857999"/>
          </a:xfrm>
        </p:spPr>
        <p:txBody>
          <a:bodyPr lIns="180000" tIns="180000"/>
          <a:lstStyle>
            <a:lvl1pPr marL="0" indent="0" algn="l">
              <a:buNone/>
              <a:defRPr sz="1477">
                <a:solidFill>
                  <a:schemeClr val="tx1"/>
                </a:solidFill>
              </a:defRPr>
            </a:lvl1pPr>
          </a:lstStyle>
          <a:p>
            <a:r>
              <a:rPr lang="en-GB" dirty="0"/>
              <a:t>Click icon to add picture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lvl1pPr>
              <a:defRPr>
                <a:solidFill>
                  <a:schemeClr val="bg1"/>
                </a:solidFill>
              </a:defRPr>
            </a:lvl1p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lvl1pPr>
              <a:defRPr>
                <a:solidFill>
                  <a:schemeClr val="bg1"/>
                </a:solidFill>
              </a:defRPr>
            </a:lvl1p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lvl1pPr>
              <a:defRPr>
                <a:solidFill>
                  <a:schemeClr val="bg1"/>
                </a:solidFill>
              </a:defRPr>
            </a:lvl1pPr>
          </a:lstStyle>
          <a:p>
            <a:fld id="{0B1617BE-BA58-4B59-88D5-A8C7B239E913}" type="slidenum">
              <a:rPr lang="en-GB" smtClean="0"/>
              <a:pPr/>
              <a:t>‹#›</a:t>
            </a:fld>
            <a:endParaRPr lang="en-GB" dirty="0"/>
          </a:p>
        </p:txBody>
      </p:sp>
      <p:sp>
        <p:nvSpPr>
          <p:cNvPr id="3" name="Title 2">
            <a:extLst>
              <a:ext uri="{FF2B5EF4-FFF2-40B4-BE49-F238E27FC236}">
                <a16:creationId xmlns:a16="http://schemas.microsoft.com/office/drawing/2014/main" id="{D70B7CEC-C3DF-46F2-B8BA-48DC6A53F417}"/>
              </a:ext>
            </a:extLst>
          </p:cNvPr>
          <p:cNvSpPr>
            <a:spLocks noGrp="1"/>
          </p:cNvSpPr>
          <p:nvPr>
            <p:ph type="title"/>
          </p:nvPr>
        </p:nvSpPr>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47195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95FC8D03-3E59-4FE1-9DD3-70CE68840535}"/>
              </a:ext>
            </a:extLst>
          </p:cNvPr>
          <p:cNvSpPr>
            <a:spLocks noGrp="1"/>
          </p:cNvSpPr>
          <p:nvPr>
            <p:ph type="dt" sz="half" idx="10"/>
          </p:nvPr>
        </p:nvSpPr>
        <p:spPr/>
        <p:txBody>
          <a:bodyPr/>
          <a:lstStyle>
            <a:lvl1pPr algn="l">
              <a:defRPr/>
            </a:lvl1pPr>
          </a:lstStyle>
          <a:p>
            <a:r>
              <a:rPr lang="en-GB" dirty="0"/>
              <a:t>H&amp;M Foundation</a:t>
            </a:r>
          </a:p>
        </p:txBody>
      </p:sp>
      <p:sp>
        <p:nvSpPr>
          <p:cNvPr id="4" name="Slide Number Placeholder 3">
            <a:extLst>
              <a:ext uri="{FF2B5EF4-FFF2-40B4-BE49-F238E27FC236}">
                <a16:creationId xmlns:a16="http://schemas.microsoft.com/office/drawing/2014/main" id="{BCE5B4B0-FBF1-47E6-832C-ACA9269AA9B1}"/>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605D19E7-EB07-4F46-9B2A-2E5211656701}"/>
              </a:ext>
            </a:extLst>
          </p:cNvPr>
          <p:cNvSpPr>
            <a:spLocks noGrp="1"/>
          </p:cNvSpPr>
          <p:nvPr>
            <p:ph type="ftr" sz="quarter" idx="12"/>
          </p:nvPr>
        </p:nvSpPr>
        <p:spPr/>
        <p:txBody>
          <a:bodyPr/>
          <a:lstStyle/>
          <a:p>
            <a:endParaRPr lang="en-GB" dirty="0"/>
          </a:p>
        </p:txBody>
      </p:sp>
      <p:sp>
        <p:nvSpPr>
          <p:cNvPr id="8" name="Text Placeholder 7">
            <a:extLst>
              <a:ext uri="{FF2B5EF4-FFF2-40B4-BE49-F238E27FC236}">
                <a16:creationId xmlns:a16="http://schemas.microsoft.com/office/drawing/2014/main" id="{F9D26951-CFE3-4F86-9DE3-91790FE66D0E}"/>
              </a:ext>
            </a:extLst>
          </p:cNvPr>
          <p:cNvSpPr>
            <a:spLocks noGrp="1"/>
          </p:cNvSpPr>
          <p:nvPr>
            <p:ph type="body" sz="quarter" idx="14"/>
          </p:nvPr>
        </p:nvSpPr>
        <p:spPr>
          <a:xfrm>
            <a:off x="469392" y="1782503"/>
            <a:ext cx="11232000" cy="4356000"/>
          </a:xfrm>
        </p:spPr>
        <p:txBody>
          <a:bodyPr numCol="3"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27811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43B0FF3A-F836-400F-8DA3-9F45A3C17BE9}"/>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BB34971F-9C4F-4A9F-B59D-034913DA0356}"/>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F3750529-6E5C-48F6-BB19-50DF48F69CBE}"/>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10" name="Text Placeholder 7">
            <a:extLst>
              <a:ext uri="{FF2B5EF4-FFF2-40B4-BE49-F238E27FC236}">
                <a16:creationId xmlns:a16="http://schemas.microsoft.com/office/drawing/2014/main" id="{7E0836F1-505E-4F9D-8C58-533A323B5139}"/>
              </a:ext>
            </a:extLst>
          </p:cNvPr>
          <p:cNvSpPr>
            <a:spLocks noGrp="1"/>
          </p:cNvSpPr>
          <p:nvPr>
            <p:ph type="body" sz="quarter" idx="17"/>
          </p:nvPr>
        </p:nvSpPr>
        <p:spPr>
          <a:xfrm>
            <a:off x="469392" y="1782503"/>
            <a:ext cx="11232000" cy="4356000"/>
          </a:xfrm>
        </p:spPr>
        <p:txBody>
          <a:bodyPr numCol="3"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1976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563160-8BD8-4BF9-AD44-57EC35677F92}"/>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C21C0569-6631-4CCF-8D02-DB53FFE2712F}"/>
              </a:ext>
            </a:extLst>
          </p:cNvPr>
          <p:cNvSpPr>
            <a:spLocks noGrp="1"/>
          </p:cNvSpPr>
          <p:nvPr>
            <p:ph type="dt" sz="half" idx="14"/>
          </p:nvPr>
        </p:nvSpPr>
        <p:spPr/>
        <p:txBody>
          <a:bodyPr/>
          <a:lstStyle/>
          <a:p>
            <a:r>
              <a:rPr lang="en-GB" dirty="0"/>
              <a:t>H&amp;M Foundation</a:t>
            </a:r>
          </a:p>
        </p:txBody>
      </p:sp>
      <p:sp>
        <p:nvSpPr>
          <p:cNvPr id="9" name="Footer Placeholder 8">
            <a:extLst>
              <a:ext uri="{FF2B5EF4-FFF2-40B4-BE49-F238E27FC236}">
                <a16:creationId xmlns:a16="http://schemas.microsoft.com/office/drawing/2014/main" id="{971B24F6-F838-4ECE-B9ED-25F4C6C40BDD}"/>
              </a:ext>
            </a:extLst>
          </p:cNvPr>
          <p:cNvSpPr>
            <a:spLocks noGrp="1"/>
          </p:cNvSpPr>
          <p:nvPr>
            <p:ph type="ftr" sz="quarter" idx="15"/>
          </p:nvPr>
        </p:nvSpPr>
        <p:spPr/>
        <p:txBody>
          <a:bodyPr/>
          <a:lstStyle/>
          <a:p>
            <a:endParaRPr lang="en-GB" dirty="0"/>
          </a:p>
        </p:txBody>
      </p:sp>
      <p:sp>
        <p:nvSpPr>
          <p:cNvPr id="11" name="Slide Number Placeholder 10">
            <a:extLst>
              <a:ext uri="{FF2B5EF4-FFF2-40B4-BE49-F238E27FC236}">
                <a16:creationId xmlns:a16="http://schemas.microsoft.com/office/drawing/2014/main" id="{30094D68-81AA-4483-A3B3-989D517EE3DF}"/>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Picture Placeholder 3">
            <a:extLst>
              <a:ext uri="{FF2B5EF4-FFF2-40B4-BE49-F238E27FC236}">
                <a16:creationId xmlns:a16="http://schemas.microsoft.com/office/drawing/2014/main" id="{5EBB78E2-4686-482F-A295-4F2AB23EB2E2}"/>
              </a:ext>
            </a:extLst>
          </p:cNvPr>
          <p:cNvSpPr>
            <a:spLocks noGrp="1"/>
          </p:cNvSpPr>
          <p:nvPr>
            <p:ph type="pic" sz="quarter" idx="18"/>
          </p:nvPr>
        </p:nvSpPr>
        <p:spPr>
          <a:xfrm>
            <a:off x="8196588" y="1777838"/>
            <a:ext cx="3528000" cy="4359437"/>
          </a:xfrm>
        </p:spPr>
        <p:txBody>
          <a:bodyPr lIns="180000" tIns="180000"/>
          <a:lstStyle>
            <a:lvl1pPr>
              <a:buNone/>
              <a:defRPr/>
            </a:lvl1pPr>
          </a:lstStyle>
          <a:p>
            <a:r>
              <a:rPr lang="en-GB" dirty="0"/>
              <a:t>Click icon to add picture</a:t>
            </a:r>
          </a:p>
        </p:txBody>
      </p:sp>
      <p:sp>
        <p:nvSpPr>
          <p:cNvPr id="5" name="Text Placeholder 4">
            <a:extLst>
              <a:ext uri="{FF2B5EF4-FFF2-40B4-BE49-F238E27FC236}">
                <a16:creationId xmlns:a16="http://schemas.microsoft.com/office/drawing/2014/main" id="{4B05EF3B-0A64-42DC-9B03-39577CA8EC51}"/>
              </a:ext>
            </a:extLst>
          </p:cNvPr>
          <p:cNvSpPr>
            <a:spLocks noGrp="1"/>
          </p:cNvSpPr>
          <p:nvPr>
            <p:ph type="body" sz="quarter" idx="19"/>
          </p:nvPr>
        </p:nvSpPr>
        <p:spPr>
          <a:xfrm>
            <a:off x="469392" y="1782504"/>
            <a:ext cx="7441120" cy="4354771"/>
          </a:xfrm>
        </p:spPr>
        <p:txBody>
          <a:bodyPr numCol="2"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99969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574675"/>
            <a:ext cx="3600000" cy="2988000"/>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4279900" y="574675"/>
            <a:ext cx="3600000" cy="2988000"/>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8104188" y="574675"/>
            <a:ext cx="3600000" cy="2988000"/>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3805238"/>
            <a:ext cx="360045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4279900" y="3805238"/>
            <a:ext cx="360045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8091488" y="3805238"/>
            <a:ext cx="3600450" cy="324000"/>
          </a:xfrm>
        </p:spPr>
        <p:txBody>
          <a:bodyPr/>
          <a:lstStyle>
            <a:lvl1pPr marL="0" indent="0">
              <a:buNone/>
              <a:defRPr sz="1477"/>
            </a:lvl1pPr>
          </a:lstStyle>
          <a:p>
            <a:pPr lvl="0"/>
            <a:r>
              <a:rPr lang="en-GB" dirty="0"/>
              <a:t>Click to edit Master text styles</a:t>
            </a:r>
          </a:p>
        </p:txBody>
      </p:sp>
      <p:sp>
        <p:nvSpPr>
          <p:cNvPr id="2" name="Date Placeholder 1">
            <a:extLst>
              <a:ext uri="{FF2B5EF4-FFF2-40B4-BE49-F238E27FC236}">
                <a16:creationId xmlns:a16="http://schemas.microsoft.com/office/drawing/2014/main" id="{1439F43E-7CFF-4C1E-ACC3-97D42221B097}"/>
              </a:ext>
            </a:extLst>
          </p:cNvPr>
          <p:cNvSpPr>
            <a:spLocks noGrp="1"/>
          </p:cNvSpPr>
          <p:nvPr>
            <p:ph type="dt" sz="half" idx="22"/>
          </p:nvPr>
        </p:nvSpPr>
        <p:spPr/>
        <p:txBody>
          <a:bodyPr/>
          <a:lstStyle/>
          <a:p>
            <a:r>
              <a:rPr lang="en-GB" dirty="0"/>
              <a:t>H&amp;M Foundation</a:t>
            </a:r>
          </a:p>
        </p:txBody>
      </p:sp>
      <p:sp>
        <p:nvSpPr>
          <p:cNvPr id="6" name="Footer Placeholder 5">
            <a:extLst>
              <a:ext uri="{FF2B5EF4-FFF2-40B4-BE49-F238E27FC236}">
                <a16:creationId xmlns:a16="http://schemas.microsoft.com/office/drawing/2014/main" id="{7BD5FC91-3969-4879-BAB2-61C01F1A1A0A}"/>
              </a:ext>
            </a:extLst>
          </p:cNvPr>
          <p:cNvSpPr>
            <a:spLocks noGrp="1"/>
          </p:cNvSpPr>
          <p:nvPr>
            <p:ph type="ftr" sz="quarter" idx="23"/>
          </p:nvPr>
        </p:nvSpPr>
        <p:spPr/>
        <p:txBody>
          <a:bodyPr/>
          <a:lstStyle/>
          <a:p>
            <a:endParaRPr lang="en-GB" dirty="0"/>
          </a:p>
        </p:txBody>
      </p:sp>
      <p:sp>
        <p:nvSpPr>
          <p:cNvPr id="7" name="Slide Number Placeholder 6">
            <a:extLst>
              <a:ext uri="{FF2B5EF4-FFF2-40B4-BE49-F238E27FC236}">
                <a16:creationId xmlns:a16="http://schemas.microsoft.com/office/drawing/2014/main" id="{F8E7CC84-8A3E-4E5D-8068-909C64B851EC}"/>
              </a:ext>
            </a:extLst>
          </p:cNvPr>
          <p:cNvSpPr>
            <a:spLocks noGrp="1"/>
          </p:cNvSpPr>
          <p:nvPr>
            <p:ph type="sldNum" sz="quarter" idx="24"/>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3431D5BF-721C-FF13-8AA9-72423637F1C9}"/>
              </a:ext>
            </a:extLst>
          </p:cNvPr>
          <p:cNvSpPr>
            <a:spLocks noGrp="1"/>
          </p:cNvSpPr>
          <p:nvPr>
            <p:ph type="body" sz="quarter" idx="25"/>
          </p:nvPr>
        </p:nvSpPr>
        <p:spPr>
          <a:xfrm>
            <a:off x="466724"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
            <a:extLst>
              <a:ext uri="{FF2B5EF4-FFF2-40B4-BE49-F238E27FC236}">
                <a16:creationId xmlns:a16="http://schemas.microsoft.com/office/drawing/2014/main" id="{74911D46-8F98-2518-4857-27AA5AAC7F81}"/>
              </a:ext>
            </a:extLst>
          </p:cNvPr>
          <p:cNvSpPr>
            <a:spLocks noGrp="1"/>
          </p:cNvSpPr>
          <p:nvPr>
            <p:ph type="body" sz="quarter" idx="26"/>
          </p:nvPr>
        </p:nvSpPr>
        <p:spPr>
          <a:xfrm>
            <a:off x="4285232"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Text Placeholder 3">
            <a:extLst>
              <a:ext uri="{FF2B5EF4-FFF2-40B4-BE49-F238E27FC236}">
                <a16:creationId xmlns:a16="http://schemas.microsoft.com/office/drawing/2014/main" id="{DFD5B6E8-51EC-24CD-F548-B9C43B5EA8A8}"/>
              </a:ext>
            </a:extLst>
          </p:cNvPr>
          <p:cNvSpPr>
            <a:spLocks noGrp="1"/>
          </p:cNvSpPr>
          <p:nvPr>
            <p:ph type="body" sz="quarter" idx="27"/>
          </p:nvPr>
        </p:nvSpPr>
        <p:spPr>
          <a:xfrm>
            <a:off x="8103739"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92035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hree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1830388"/>
            <a:ext cx="3600000" cy="2278828"/>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4279900" y="1830388"/>
            <a:ext cx="3600000" cy="2278821"/>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8104188" y="1830378"/>
            <a:ext cx="3600000" cy="2278828"/>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4351779"/>
            <a:ext cx="360045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4279900" y="4351772"/>
            <a:ext cx="360045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8091488" y="4351769"/>
            <a:ext cx="3600450" cy="324000"/>
          </a:xfrm>
        </p:spPr>
        <p:txBody>
          <a:bodyPr/>
          <a:lstStyle>
            <a:lvl1pPr marL="0" indent="0">
              <a:buNone/>
              <a:defRPr sz="1477"/>
            </a:lvl1pPr>
          </a:lstStyle>
          <a:p>
            <a:pPr lvl="0"/>
            <a:r>
              <a:rPr lang="en-GB" dirty="0"/>
              <a:t>Click to edit Master text styles</a:t>
            </a:r>
          </a:p>
        </p:txBody>
      </p:sp>
      <p:sp>
        <p:nvSpPr>
          <p:cNvPr id="2" name="Title 1">
            <a:extLst>
              <a:ext uri="{FF2B5EF4-FFF2-40B4-BE49-F238E27FC236}">
                <a16:creationId xmlns:a16="http://schemas.microsoft.com/office/drawing/2014/main" id="{F1CF6277-99A1-42CA-88B8-39D9E5BD8734}"/>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52260172-21F4-4AA3-AAED-87AFE6E0D18E}"/>
              </a:ext>
            </a:extLst>
          </p:cNvPr>
          <p:cNvSpPr>
            <a:spLocks noGrp="1"/>
          </p:cNvSpPr>
          <p:nvPr>
            <p:ph type="dt" sz="half" idx="22"/>
          </p:nvPr>
        </p:nvSpPr>
        <p:spPr/>
        <p:txBody>
          <a:bodyPr/>
          <a:lstStyle/>
          <a:p>
            <a:r>
              <a:rPr lang="en-GB" dirty="0"/>
              <a:t>H&amp;M Foundation</a:t>
            </a:r>
          </a:p>
        </p:txBody>
      </p:sp>
      <p:sp>
        <p:nvSpPr>
          <p:cNvPr id="7" name="Footer Placeholder 6">
            <a:extLst>
              <a:ext uri="{FF2B5EF4-FFF2-40B4-BE49-F238E27FC236}">
                <a16:creationId xmlns:a16="http://schemas.microsoft.com/office/drawing/2014/main" id="{9F014452-9EF6-41A7-A1B1-0853886C1A76}"/>
              </a:ext>
            </a:extLst>
          </p:cNvPr>
          <p:cNvSpPr>
            <a:spLocks noGrp="1"/>
          </p:cNvSpPr>
          <p:nvPr>
            <p:ph type="ftr" sz="quarter" idx="23"/>
          </p:nvPr>
        </p:nvSpPr>
        <p:spPr/>
        <p:txBody>
          <a:bodyPr/>
          <a:lstStyle/>
          <a:p>
            <a:endParaRPr lang="en-GB" dirty="0"/>
          </a:p>
        </p:txBody>
      </p:sp>
      <p:sp>
        <p:nvSpPr>
          <p:cNvPr id="8" name="Slide Number Placeholder 7">
            <a:extLst>
              <a:ext uri="{FF2B5EF4-FFF2-40B4-BE49-F238E27FC236}">
                <a16:creationId xmlns:a16="http://schemas.microsoft.com/office/drawing/2014/main" id="{B44BDAF7-C35E-48D5-9D8F-E64A9897F097}"/>
              </a:ext>
            </a:extLst>
          </p:cNvPr>
          <p:cNvSpPr>
            <a:spLocks noGrp="1"/>
          </p:cNvSpPr>
          <p:nvPr>
            <p:ph type="sldNum" sz="quarter" idx="24"/>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10035133-AA09-DFB0-64AF-7518F09A91D5}"/>
              </a:ext>
            </a:extLst>
          </p:cNvPr>
          <p:cNvSpPr>
            <a:spLocks noGrp="1"/>
          </p:cNvSpPr>
          <p:nvPr>
            <p:ph type="body" sz="quarter" idx="25"/>
          </p:nvPr>
        </p:nvSpPr>
        <p:spPr>
          <a:xfrm>
            <a:off x="466725"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46682155-F78F-BB6E-F150-DB5FE537DBCB}"/>
              </a:ext>
            </a:extLst>
          </p:cNvPr>
          <p:cNvSpPr>
            <a:spLocks noGrp="1"/>
          </p:cNvSpPr>
          <p:nvPr>
            <p:ph type="body" sz="quarter" idx="26"/>
          </p:nvPr>
        </p:nvSpPr>
        <p:spPr>
          <a:xfrm>
            <a:off x="4285232"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CC3B3072-7E0F-9B77-7AB3-32BB694337D8}"/>
              </a:ext>
            </a:extLst>
          </p:cNvPr>
          <p:cNvSpPr>
            <a:spLocks noGrp="1"/>
          </p:cNvSpPr>
          <p:nvPr>
            <p:ph type="body" sz="quarter" idx="27"/>
          </p:nvPr>
        </p:nvSpPr>
        <p:spPr>
          <a:xfrm>
            <a:off x="8103739"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19118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6A825FC9-4801-4611-BE07-BF09A2D9A821}"/>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3DF8C43F-B556-4683-961F-0DDCC3AE7F13}"/>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B76FDABB-E992-458A-9B38-8535C9869255}"/>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10" name="Text Placeholder 7">
            <a:extLst>
              <a:ext uri="{FF2B5EF4-FFF2-40B4-BE49-F238E27FC236}">
                <a16:creationId xmlns:a16="http://schemas.microsoft.com/office/drawing/2014/main" id="{0E681FBE-7009-40B9-B458-1810B2F2E99D}"/>
              </a:ext>
            </a:extLst>
          </p:cNvPr>
          <p:cNvSpPr>
            <a:spLocks noGrp="1"/>
          </p:cNvSpPr>
          <p:nvPr>
            <p:ph type="body" sz="quarter" idx="17"/>
          </p:nvPr>
        </p:nvSpPr>
        <p:spPr>
          <a:xfrm>
            <a:off x="469393" y="1782503"/>
            <a:ext cx="11232000" cy="4356000"/>
          </a:xfrm>
        </p:spPr>
        <p:txBody>
          <a:bodyPr numCol="4"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9652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574675"/>
            <a:ext cx="2628000" cy="2988000"/>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3338385" y="574675"/>
            <a:ext cx="2628000" cy="2988000"/>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6210046" y="574675"/>
            <a:ext cx="2628000" cy="2988000"/>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3805238"/>
            <a:ext cx="262800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3338385" y="3805238"/>
            <a:ext cx="262800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6210046" y="3805238"/>
            <a:ext cx="2628000" cy="324000"/>
          </a:xfrm>
        </p:spPr>
        <p:txBody>
          <a:bodyPr/>
          <a:lstStyle>
            <a:lvl1pPr marL="0" indent="0">
              <a:buNone/>
              <a:defRPr sz="1477"/>
            </a:lvl1pPr>
          </a:lstStyle>
          <a:p>
            <a:pPr lvl="0"/>
            <a:r>
              <a:rPr lang="en-GB" dirty="0"/>
              <a:t>Click to edit Master text styles</a:t>
            </a:r>
          </a:p>
        </p:txBody>
      </p:sp>
      <p:sp>
        <p:nvSpPr>
          <p:cNvPr id="8" name="Picture Placeholder 7">
            <a:extLst>
              <a:ext uri="{FF2B5EF4-FFF2-40B4-BE49-F238E27FC236}">
                <a16:creationId xmlns:a16="http://schemas.microsoft.com/office/drawing/2014/main" id="{D66DC57A-FBCB-4E99-B99B-868633B741FF}"/>
              </a:ext>
            </a:extLst>
          </p:cNvPr>
          <p:cNvSpPr>
            <a:spLocks noGrp="1"/>
          </p:cNvSpPr>
          <p:nvPr>
            <p:ph type="pic" sz="quarter" idx="22"/>
          </p:nvPr>
        </p:nvSpPr>
        <p:spPr>
          <a:xfrm>
            <a:off x="9081705" y="574676"/>
            <a:ext cx="2628000" cy="2987675"/>
          </a:xfrm>
        </p:spPr>
        <p:txBody>
          <a:bodyPr lIns="180000" tIns="180000"/>
          <a:lstStyle>
            <a:lvl1pPr>
              <a:buNone/>
              <a:defRPr/>
            </a:lvl1pPr>
          </a:lstStyle>
          <a:p>
            <a:r>
              <a:rPr lang="en-GB" dirty="0"/>
              <a:t>Click icon to add picture</a:t>
            </a:r>
          </a:p>
        </p:txBody>
      </p:sp>
      <p:sp>
        <p:nvSpPr>
          <p:cNvPr id="12" name="Text Placeholder 11">
            <a:extLst>
              <a:ext uri="{FF2B5EF4-FFF2-40B4-BE49-F238E27FC236}">
                <a16:creationId xmlns:a16="http://schemas.microsoft.com/office/drawing/2014/main" id="{C78C55AA-2056-40B9-8C59-FC883D08BBF3}"/>
              </a:ext>
            </a:extLst>
          </p:cNvPr>
          <p:cNvSpPr>
            <a:spLocks noGrp="1"/>
          </p:cNvSpPr>
          <p:nvPr>
            <p:ph type="body" sz="quarter" idx="23"/>
          </p:nvPr>
        </p:nvSpPr>
        <p:spPr>
          <a:xfrm>
            <a:off x="9082088" y="3805238"/>
            <a:ext cx="2627312" cy="324000"/>
          </a:xfrm>
        </p:spPr>
        <p:txBody>
          <a:bodyPr/>
          <a:lstStyle>
            <a:lvl1pPr>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2" name="Date Placeholder 1">
            <a:extLst>
              <a:ext uri="{FF2B5EF4-FFF2-40B4-BE49-F238E27FC236}">
                <a16:creationId xmlns:a16="http://schemas.microsoft.com/office/drawing/2014/main" id="{DED1E353-1769-4CEC-89E7-468F15BC9511}"/>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8C40E6C-91BE-4404-B3FE-25F6BD234B97}"/>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0B56096F-4109-47EA-A1CD-21E0710A6DEA}"/>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D7181083-C8D1-DF7F-1C0F-EF6A8CFAD7B5}"/>
              </a:ext>
            </a:extLst>
          </p:cNvPr>
          <p:cNvSpPr>
            <a:spLocks noGrp="1"/>
          </p:cNvSpPr>
          <p:nvPr>
            <p:ph type="body" sz="quarter" idx="28"/>
          </p:nvPr>
        </p:nvSpPr>
        <p:spPr>
          <a:xfrm>
            <a:off x="466726"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703471B8-DA49-479B-5232-C5D294F0DBC8}"/>
              </a:ext>
            </a:extLst>
          </p:cNvPr>
          <p:cNvSpPr>
            <a:spLocks noGrp="1"/>
          </p:cNvSpPr>
          <p:nvPr>
            <p:ph type="body" sz="quarter" idx="29"/>
          </p:nvPr>
        </p:nvSpPr>
        <p:spPr>
          <a:xfrm>
            <a:off x="3338387"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BF21DD27-CB9C-EBBD-E600-1BC414AB0E55}"/>
              </a:ext>
            </a:extLst>
          </p:cNvPr>
          <p:cNvSpPr>
            <a:spLocks noGrp="1"/>
          </p:cNvSpPr>
          <p:nvPr>
            <p:ph type="body" sz="quarter" idx="30"/>
          </p:nvPr>
        </p:nvSpPr>
        <p:spPr>
          <a:xfrm>
            <a:off x="6210046"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Text Placeholder 3">
            <a:extLst>
              <a:ext uri="{FF2B5EF4-FFF2-40B4-BE49-F238E27FC236}">
                <a16:creationId xmlns:a16="http://schemas.microsoft.com/office/drawing/2014/main" id="{97131352-203D-32D1-E906-9BDA3834110B}"/>
              </a:ext>
            </a:extLst>
          </p:cNvPr>
          <p:cNvSpPr>
            <a:spLocks noGrp="1"/>
          </p:cNvSpPr>
          <p:nvPr>
            <p:ph type="body" sz="quarter" idx="31"/>
          </p:nvPr>
        </p:nvSpPr>
        <p:spPr>
          <a:xfrm>
            <a:off x="9081707"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563399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Four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1835912"/>
            <a:ext cx="2628000" cy="2305165"/>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3338385" y="1835912"/>
            <a:ext cx="2628000" cy="2305165"/>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6210046" y="1835912"/>
            <a:ext cx="2628000" cy="2305165"/>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4370151"/>
            <a:ext cx="262800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3338385" y="4370151"/>
            <a:ext cx="262800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6210046" y="4370151"/>
            <a:ext cx="2628000" cy="324000"/>
          </a:xfrm>
        </p:spPr>
        <p:txBody>
          <a:bodyPr/>
          <a:lstStyle>
            <a:lvl1pPr marL="0" indent="0">
              <a:buNone/>
              <a:defRPr sz="1477"/>
            </a:lvl1pPr>
          </a:lstStyle>
          <a:p>
            <a:pPr lvl="0"/>
            <a:r>
              <a:rPr lang="en-GB" dirty="0"/>
              <a:t>Click to edit Master text styles</a:t>
            </a:r>
          </a:p>
        </p:txBody>
      </p:sp>
      <p:sp>
        <p:nvSpPr>
          <p:cNvPr id="8" name="Picture Placeholder 7">
            <a:extLst>
              <a:ext uri="{FF2B5EF4-FFF2-40B4-BE49-F238E27FC236}">
                <a16:creationId xmlns:a16="http://schemas.microsoft.com/office/drawing/2014/main" id="{D66DC57A-FBCB-4E99-B99B-868633B741FF}"/>
              </a:ext>
            </a:extLst>
          </p:cNvPr>
          <p:cNvSpPr>
            <a:spLocks noGrp="1"/>
          </p:cNvSpPr>
          <p:nvPr>
            <p:ph type="pic" sz="quarter" idx="22"/>
          </p:nvPr>
        </p:nvSpPr>
        <p:spPr>
          <a:xfrm>
            <a:off x="9081705" y="1835912"/>
            <a:ext cx="2628000" cy="2304914"/>
          </a:xfrm>
        </p:spPr>
        <p:txBody>
          <a:bodyPr lIns="180000" tIns="180000"/>
          <a:lstStyle>
            <a:lvl1pPr>
              <a:buNone/>
              <a:defRPr/>
            </a:lvl1pPr>
          </a:lstStyle>
          <a:p>
            <a:r>
              <a:rPr lang="en-GB" dirty="0"/>
              <a:t>Click icon to add picture</a:t>
            </a:r>
          </a:p>
        </p:txBody>
      </p:sp>
      <p:sp>
        <p:nvSpPr>
          <p:cNvPr id="12" name="Text Placeholder 11">
            <a:extLst>
              <a:ext uri="{FF2B5EF4-FFF2-40B4-BE49-F238E27FC236}">
                <a16:creationId xmlns:a16="http://schemas.microsoft.com/office/drawing/2014/main" id="{C78C55AA-2056-40B9-8C59-FC883D08BBF3}"/>
              </a:ext>
            </a:extLst>
          </p:cNvPr>
          <p:cNvSpPr>
            <a:spLocks noGrp="1"/>
          </p:cNvSpPr>
          <p:nvPr>
            <p:ph type="body" sz="quarter" idx="23"/>
          </p:nvPr>
        </p:nvSpPr>
        <p:spPr>
          <a:xfrm>
            <a:off x="9082088" y="4370151"/>
            <a:ext cx="2627312" cy="324000"/>
          </a:xfrm>
        </p:spPr>
        <p:txBody>
          <a:bodyPr/>
          <a:lstStyle>
            <a:lvl1pPr>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7" name="Title 6">
            <a:extLst>
              <a:ext uri="{FF2B5EF4-FFF2-40B4-BE49-F238E27FC236}">
                <a16:creationId xmlns:a16="http://schemas.microsoft.com/office/drawing/2014/main" id="{F0DECC90-D973-4EBE-AE84-9D794DDFFBD1}"/>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3C4D9E5C-FB58-4516-9333-99D949FE65B3}"/>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2864322-862B-40F7-BEFF-DC2963F21AB8}"/>
              </a:ext>
            </a:extLst>
          </p:cNvPr>
          <p:cNvSpPr>
            <a:spLocks noGrp="1"/>
          </p:cNvSpPr>
          <p:nvPr>
            <p:ph type="ftr" sz="quarter" idx="26"/>
          </p:nvPr>
        </p:nvSpPr>
        <p:spPr/>
        <p:txBody>
          <a:bodyPr/>
          <a:lstStyle/>
          <a:p>
            <a:endParaRPr lang="en-GB" dirty="0"/>
          </a:p>
        </p:txBody>
      </p:sp>
      <p:sp>
        <p:nvSpPr>
          <p:cNvPr id="10" name="Slide Number Placeholder 9">
            <a:extLst>
              <a:ext uri="{FF2B5EF4-FFF2-40B4-BE49-F238E27FC236}">
                <a16:creationId xmlns:a16="http://schemas.microsoft.com/office/drawing/2014/main" id="{01BD099F-4F70-40E8-AE29-A3DCA44F1388}"/>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AAB92185-8106-8A0A-EE41-F64444D10641}"/>
              </a:ext>
            </a:extLst>
          </p:cNvPr>
          <p:cNvSpPr>
            <a:spLocks noGrp="1"/>
          </p:cNvSpPr>
          <p:nvPr>
            <p:ph type="body" sz="quarter" idx="28"/>
          </p:nvPr>
        </p:nvSpPr>
        <p:spPr>
          <a:xfrm>
            <a:off x="466726"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CB808E44-CDCA-E112-4155-B7F7A8C9C128}"/>
              </a:ext>
            </a:extLst>
          </p:cNvPr>
          <p:cNvSpPr>
            <a:spLocks noGrp="1"/>
          </p:cNvSpPr>
          <p:nvPr>
            <p:ph type="body" sz="quarter" idx="29"/>
          </p:nvPr>
        </p:nvSpPr>
        <p:spPr>
          <a:xfrm>
            <a:off x="3338385"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4" name="Text Placeholder 3">
            <a:extLst>
              <a:ext uri="{FF2B5EF4-FFF2-40B4-BE49-F238E27FC236}">
                <a16:creationId xmlns:a16="http://schemas.microsoft.com/office/drawing/2014/main" id="{A3BD7E4F-6C78-D2A7-1F22-35B6A7A25A82}"/>
              </a:ext>
            </a:extLst>
          </p:cNvPr>
          <p:cNvSpPr>
            <a:spLocks noGrp="1"/>
          </p:cNvSpPr>
          <p:nvPr>
            <p:ph type="body" sz="quarter" idx="30"/>
          </p:nvPr>
        </p:nvSpPr>
        <p:spPr>
          <a:xfrm>
            <a:off x="6210045"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8" name="Text Placeholder 3">
            <a:extLst>
              <a:ext uri="{FF2B5EF4-FFF2-40B4-BE49-F238E27FC236}">
                <a16:creationId xmlns:a16="http://schemas.microsoft.com/office/drawing/2014/main" id="{CC3051F2-A20A-4862-8583-7F43B1D44E3D}"/>
              </a:ext>
            </a:extLst>
          </p:cNvPr>
          <p:cNvSpPr>
            <a:spLocks noGrp="1"/>
          </p:cNvSpPr>
          <p:nvPr>
            <p:ph type="body" sz="quarter" idx="31"/>
          </p:nvPr>
        </p:nvSpPr>
        <p:spPr>
          <a:xfrm>
            <a:off x="9081707"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838335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Five Images Tex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5ED4A56-A7BF-4982-83E0-04F5C1EF376C}"/>
              </a:ext>
            </a:extLst>
          </p:cNvPr>
          <p:cNvSpPr>
            <a:spLocks noGrp="1"/>
          </p:cNvSpPr>
          <p:nvPr>
            <p:ph type="pic" sz="quarter" idx="28"/>
          </p:nvPr>
        </p:nvSpPr>
        <p:spPr bwMode="white">
          <a:xfrm>
            <a:off x="466724"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26" name="Picture Placeholder 25">
            <a:extLst>
              <a:ext uri="{FF2B5EF4-FFF2-40B4-BE49-F238E27FC236}">
                <a16:creationId xmlns:a16="http://schemas.microsoft.com/office/drawing/2014/main" id="{9A87F19A-6D2B-4303-BE12-8678524848C8}"/>
              </a:ext>
            </a:extLst>
          </p:cNvPr>
          <p:cNvSpPr>
            <a:spLocks noGrp="1"/>
          </p:cNvSpPr>
          <p:nvPr>
            <p:ph type="pic" sz="quarter" idx="29"/>
          </p:nvPr>
        </p:nvSpPr>
        <p:spPr bwMode="white">
          <a:xfrm>
            <a:off x="2758169"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32" name="Picture Placeholder 31">
            <a:extLst>
              <a:ext uri="{FF2B5EF4-FFF2-40B4-BE49-F238E27FC236}">
                <a16:creationId xmlns:a16="http://schemas.microsoft.com/office/drawing/2014/main" id="{40BBFD3D-FDA8-4769-8F20-A90D97BA8CE1}"/>
              </a:ext>
            </a:extLst>
          </p:cNvPr>
          <p:cNvSpPr>
            <a:spLocks noGrp="1"/>
          </p:cNvSpPr>
          <p:nvPr>
            <p:ph type="pic" sz="quarter" idx="15"/>
          </p:nvPr>
        </p:nvSpPr>
        <p:spPr bwMode="white">
          <a:xfrm>
            <a:off x="5049614"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40" name="Picture Placeholder 39">
            <a:extLst>
              <a:ext uri="{FF2B5EF4-FFF2-40B4-BE49-F238E27FC236}">
                <a16:creationId xmlns:a16="http://schemas.microsoft.com/office/drawing/2014/main" id="{1AFBA2CF-EC37-4FDC-8577-3A4A1204BDBF}"/>
              </a:ext>
            </a:extLst>
          </p:cNvPr>
          <p:cNvSpPr>
            <a:spLocks noGrp="1"/>
          </p:cNvSpPr>
          <p:nvPr>
            <p:ph type="pic" sz="quarter" idx="22"/>
          </p:nvPr>
        </p:nvSpPr>
        <p:spPr bwMode="white">
          <a:xfrm>
            <a:off x="7341059"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7" name="Title 6">
            <a:extLst>
              <a:ext uri="{FF2B5EF4-FFF2-40B4-BE49-F238E27FC236}">
                <a16:creationId xmlns:a16="http://schemas.microsoft.com/office/drawing/2014/main" id="{F0DECC90-D973-4EBE-AE84-9D794DDFFBD1}"/>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3C4D9E5C-FB58-4516-9333-99D949FE65B3}"/>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2864322-862B-40F7-BEFF-DC2963F21AB8}"/>
              </a:ext>
            </a:extLst>
          </p:cNvPr>
          <p:cNvSpPr>
            <a:spLocks noGrp="1"/>
          </p:cNvSpPr>
          <p:nvPr>
            <p:ph type="ftr" sz="quarter" idx="26"/>
          </p:nvPr>
        </p:nvSpPr>
        <p:spPr/>
        <p:txBody>
          <a:bodyPr/>
          <a:lstStyle/>
          <a:p>
            <a:endParaRPr lang="en-GB" dirty="0"/>
          </a:p>
        </p:txBody>
      </p:sp>
      <p:sp>
        <p:nvSpPr>
          <p:cNvPr id="10" name="Slide Number Placeholder 9">
            <a:extLst>
              <a:ext uri="{FF2B5EF4-FFF2-40B4-BE49-F238E27FC236}">
                <a16:creationId xmlns:a16="http://schemas.microsoft.com/office/drawing/2014/main" id="{01BD099F-4F70-40E8-AE29-A3DCA44F1388}"/>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25" name="Text Placeholder 14">
            <a:extLst>
              <a:ext uri="{FF2B5EF4-FFF2-40B4-BE49-F238E27FC236}">
                <a16:creationId xmlns:a16="http://schemas.microsoft.com/office/drawing/2014/main" id="{3B6A8762-C4B3-45AB-99C6-E1EC9B532EBE}"/>
              </a:ext>
            </a:extLst>
          </p:cNvPr>
          <p:cNvSpPr>
            <a:spLocks noGrp="1"/>
          </p:cNvSpPr>
          <p:nvPr>
            <p:ph type="body" sz="quarter" idx="16"/>
          </p:nvPr>
        </p:nvSpPr>
        <p:spPr>
          <a:xfrm>
            <a:off x="466725" y="4370151"/>
            <a:ext cx="2077200" cy="324000"/>
          </a:xfrm>
        </p:spPr>
        <p:txBody>
          <a:bodyPr/>
          <a:lstStyle>
            <a:lvl1pPr marL="0" indent="0">
              <a:buFont typeface="Arial" panose="020B0604020202020204" pitchFamily="34" charset="0"/>
              <a:buNone/>
              <a:defRPr sz="1477" cap="none" baseline="0"/>
            </a:lvl1pPr>
            <a:lvl2pPr>
              <a:buNone/>
              <a:defRPr/>
            </a:lvl2pPr>
            <a:lvl3pPr>
              <a:buNone/>
              <a:defRPr/>
            </a:lvl3pPr>
            <a:lvl4pPr>
              <a:buNone/>
              <a:defRPr/>
            </a:lvl4pPr>
            <a:lvl5pPr>
              <a:buNone/>
              <a:defRPr/>
            </a:lvl5pPr>
          </a:lstStyle>
          <a:p>
            <a:pPr lvl="0"/>
            <a:r>
              <a:rPr lang="en-GB" dirty="0"/>
              <a:t>Click to edit Master text styles</a:t>
            </a:r>
          </a:p>
        </p:txBody>
      </p:sp>
      <p:sp>
        <p:nvSpPr>
          <p:cNvPr id="28" name="Text Placeholder 18">
            <a:extLst>
              <a:ext uri="{FF2B5EF4-FFF2-40B4-BE49-F238E27FC236}">
                <a16:creationId xmlns:a16="http://schemas.microsoft.com/office/drawing/2014/main" id="{B9834BB5-A73C-4FAD-B604-3B7527CE85FC}"/>
              </a:ext>
            </a:extLst>
          </p:cNvPr>
          <p:cNvSpPr>
            <a:spLocks noGrp="1"/>
          </p:cNvSpPr>
          <p:nvPr>
            <p:ph type="body" sz="quarter" idx="18"/>
          </p:nvPr>
        </p:nvSpPr>
        <p:spPr>
          <a:xfrm>
            <a:off x="2758170" y="4370151"/>
            <a:ext cx="2077200" cy="324000"/>
          </a:xfrm>
        </p:spPr>
        <p:txBody>
          <a:bodyPr/>
          <a:lstStyle>
            <a:lvl1pPr marL="0" indent="0">
              <a:buNone/>
              <a:defRPr sz="1477" cap="none" baseline="0"/>
            </a:lvl1pPr>
          </a:lstStyle>
          <a:p>
            <a:pPr lvl="0"/>
            <a:r>
              <a:rPr lang="en-GB" dirty="0"/>
              <a:t>Click to edit Master text styles</a:t>
            </a:r>
          </a:p>
        </p:txBody>
      </p:sp>
      <p:sp>
        <p:nvSpPr>
          <p:cNvPr id="30" name="Text Placeholder 23">
            <a:extLst>
              <a:ext uri="{FF2B5EF4-FFF2-40B4-BE49-F238E27FC236}">
                <a16:creationId xmlns:a16="http://schemas.microsoft.com/office/drawing/2014/main" id="{50D29DFC-F01E-4BF6-A00E-E5E207E2F86A}"/>
              </a:ext>
            </a:extLst>
          </p:cNvPr>
          <p:cNvSpPr>
            <a:spLocks noGrp="1"/>
          </p:cNvSpPr>
          <p:nvPr>
            <p:ph type="body" sz="quarter" idx="20"/>
          </p:nvPr>
        </p:nvSpPr>
        <p:spPr>
          <a:xfrm>
            <a:off x="5049615" y="4370151"/>
            <a:ext cx="2077200" cy="324000"/>
          </a:xfrm>
        </p:spPr>
        <p:txBody>
          <a:bodyPr/>
          <a:lstStyle>
            <a:lvl1pPr marL="0" indent="0">
              <a:buNone/>
              <a:defRPr sz="1477" cap="none" baseline="0"/>
            </a:lvl1pPr>
          </a:lstStyle>
          <a:p>
            <a:pPr lvl="0"/>
            <a:r>
              <a:rPr lang="en-GB" dirty="0"/>
              <a:t>Click to edit Master text styles</a:t>
            </a:r>
          </a:p>
        </p:txBody>
      </p:sp>
      <p:sp>
        <p:nvSpPr>
          <p:cNvPr id="37" name="Text Placeholder 23">
            <a:extLst>
              <a:ext uri="{FF2B5EF4-FFF2-40B4-BE49-F238E27FC236}">
                <a16:creationId xmlns:a16="http://schemas.microsoft.com/office/drawing/2014/main" id="{4567043B-F49C-442A-A27C-A79F9CEDF305}"/>
              </a:ext>
            </a:extLst>
          </p:cNvPr>
          <p:cNvSpPr>
            <a:spLocks noGrp="1"/>
          </p:cNvSpPr>
          <p:nvPr>
            <p:ph type="body" sz="quarter" idx="30"/>
          </p:nvPr>
        </p:nvSpPr>
        <p:spPr>
          <a:xfrm>
            <a:off x="7341060" y="4370151"/>
            <a:ext cx="2077200" cy="324000"/>
          </a:xfrm>
        </p:spPr>
        <p:txBody>
          <a:bodyPr/>
          <a:lstStyle>
            <a:lvl1pPr marL="0" indent="0">
              <a:buNone/>
              <a:defRPr sz="1477" cap="none" baseline="0"/>
            </a:lvl1pPr>
          </a:lstStyle>
          <a:p>
            <a:pPr lvl="0"/>
            <a:r>
              <a:rPr lang="en-GB" dirty="0"/>
              <a:t>Click to edit Master text styles</a:t>
            </a:r>
          </a:p>
        </p:txBody>
      </p:sp>
      <p:sp>
        <p:nvSpPr>
          <p:cNvPr id="41" name="Picture Placeholder 40">
            <a:extLst>
              <a:ext uri="{FF2B5EF4-FFF2-40B4-BE49-F238E27FC236}">
                <a16:creationId xmlns:a16="http://schemas.microsoft.com/office/drawing/2014/main" id="{46E304A0-DF5D-4D20-8E5C-0C1F700619D8}"/>
              </a:ext>
            </a:extLst>
          </p:cNvPr>
          <p:cNvSpPr>
            <a:spLocks noGrp="1"/>
          </p:cNvSpPr>
          <p:nvPr>
            <p:ph type="pic" sz="quarter" idx="32"/>
          </p:nvPr>
        </p:nvSpPr>
        <p:spPr bwMode="white">
          <a:xfrm>
            <a:off x="9632505"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42" name="Text Placeholder 23">
            <a:extLst>
              <a:ext uri="{FF2B5EF4-FFF2-40B4-BE49-F238E27FC236}">
                <a16:creationId xmlns:a16="http://schemas.microsoft.com/office/drawing/2014/main" id="{7D393F6D-8B4D-470B-8279-B3DBDCCA0F7D}"/>
              </a:ext>
            </a:extLst>
          </p:cNvPr>
          <p:cNvSpPr>
            <a:spLocks noGrp="1"/>
          </p:cNvSpPr>
          <p:nvPr>
            <p:ph type="body" sz="quarter" idx="33"/>
          </p:nvPr>
        </p:nvSpPr>
        <p:spPr>
          <a:xfrm>
            <a:off x="9632505" y="4370151"/>
            <a:ext cx="2077200" cy="324000"/>
          </a:xfrm>
        </p:spPr>
        <p:txBody>
          <a:bodyPr/>
          <a:lstStyle>
            <a:lvl1pPr marL="0" indent="0">
              <a:buNone/>
              <a:defRPr sz="1477" cap="none" baseline="0"/>
            </a:lvl1pPr>
          </a:lstStyle>
          <a:p>
            <a:pPr lvl="0"/>
            <a:r>
              <a:rPr lang="en-GB" dirty="0"/>
              <a:t>Click to edit Master text styles</a:t>
            </a:r>
          </a:p>
        </p:txBody>
      </p:sp>
      <p:sp>
        <p:nvSpPr>
          <p:cNvPr id="3" name="Text Placeholder 3">
            <a:extLst>
              <a:ext uri="{FF2B5EF4-FFF2-40B4-BE49-F238E27FC236}">
                <a16:creationId xmlns:a16="http://schemas.microsoft.com/office/drawing/2014/main" id="{7577245F-FAB2-71D8-F3E1-89C17EEA3F49}"/>
              </a:ext>
            </a:extLst>
          </p:cNvPr>
          <p:cNvSpPr>
            <a:spLocks noGrp="1"/>
          </p:cNvSpPr>
          <p:nvPr>
            <p:ph type="body" sz="quarter" idx="35"/>
          </p:nvPr>
        </p:nvSpPr>
        <p:spPr>
          <a:xfrm>
            <a:off x="466726"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D483F2A6-21DB-E233-A20F-73E46AA55C60}"/>
              </a:ext>
            </a:extLst>
          </p:cNvPr>
          <p:cNvSpPr>
            <a:spLocks noGrp="1"/>
          </p:cNvSpPr>
          <p:nvPr>
            <p:ph type="body" sz="quarter" idx="36"/>
          </p:nvPr>
        </p:nvSpPr>
        <p:spPr>
          <a:xfrm>
            <a:off x="2758171"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3728E796-91D7-3E56-31CB-B6B1F37F864A}"/>
              </a:ext>
            </a:extLst>
          </p:cNvPr>
          <p:cNvSpPr>
            <a:spLocks noGrp="1"/>
          </p:cNvSpPr>
          <p:nvPr>
            <p:ph type="body" sz="quarter" idx="37"/>
          </p:nvPr>
        </p:nvSpPr>
        <p:spPr>
          <a:xfrm>
            <a:off x="5049616"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
            <a:extLst>
              <a:ext uri="{FF2B5EF4-FFF2-40B4-BE49-F238E27FC236}">
                <a16:creationId xmlns:a16="http://schemas.microsoft.com/office/drawing/2014/main" id="{81B143DA-FEA6-B5FA-8251-D1B8C5008FA9}"/>
              </a:ext>
            </a:extLst>
          </p:cNvPr>
          <p:cNvSpPr>
            <a:spLocks noGrp="1"/>
          </p:cNvSpPr>
          <p:nvPr>
            <p:ph type="body" sz="quarter" idx="38"/>
          </p:nvPr>
        </p:nvSpPr>
        <p:spPr>
          <a:xfrm>
            <a:off x="7341061"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ext Placeholder 3">
            <a:extLst>
              <a:ext uri="{FF2B5EF4-FFF2-40B4-BE49-F238E27FC236}">
                <a16:creationId xmlns:a16="http://schemas.microsoft.com/office/drawing/2014/main" id="{F37D5A53-1FF7-3779-080D-C20F77C7C361}"/>
              </a:ext>
            </a:extLst>
          </p:cNvPr>
          <p:cNvSpPr>
            <a:spLocks noGrp="1"/>
          </p:cNvSpPr>
          <p:nvPr>
            <p:ph type="body" sz="quarter" idx="39"/>
          </p:nvPr>
        </p:nvSpPr>
        <p:spPr>
          <a:xfrm>
            <a:off x="9632505"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85466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white logo">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7F7325-ABF1-4550-9623-AFBC107C6776}"/>
              </a:ext>
            </a:extLst>
          </p:cNvPr>
          <p:cNvSpPr>
            <a:spLocks noGrp="1"/>
          </p:cNvSpPr>
          <p:nvPr>
            <p:ph type="pic" sz="quarter" idx="13" hasCustomPrompt="1"/>
          </p:nvPr>
        </p:nvSpPr>
        <p:spPr>
          <a:xfrm>
            <a:off x="0" y="0"/>
            <a:ext cx="12192000" cy="6858000"/>
          </a:xfrm>
        </p:spPr>
        <p:txBody>
          <a:bodyPr lIns="180000" tIns="180000"/>
          <a:lstStyle>
            <a:lvl1pPr marL="0" indent="0">
              <a:buNone/>
              <a:defRPr>
                <a:solidFill>
                  <a:schemeClr val="bg1"/>
                </a:solidFill>
              </a:defRPr>
            </a:lvl1pPr>
          </a:lstStyle>
          <a:p>
            <a:pPr marL="0" marR="0" lvl="0" indent="0" algn="l" defTabSz="685312" rtl="0" eaLnBrk="1" fontAlgn="auto" latinLnBrk="0" hangingPunct="1">
              <a:lnSpc>
                <a:spcPct val="100000"/>
              </a:lnSpc>
              <a:spcBef>
                <a:spcPts val="985"/>
              </a:spcBef>
              <a:spcAft>
                <a:spcPts val="0"/>
              </a:spcAft>
              <a:buClrTx/>
              <a:buSzTx/>
              <a:buFont typeface="HelveticaNeueLT Pro 55 Roman" panose="020B0604020202020204" pitchFamily="34" charset="0"/>
              <a:buNone/>
              <a:tabLst/>
              <a:defRPr/>
            </a:pPr>
            <a:r>
              <a:rPr lang="en-GB" dirty="0"/>
              <a:t>Click here and go to Insert – Pictures – This device. Choose a background image for this layout.</a:t>
            </a:r>
          </a:p>
        </p:txBody>
      </p:sp>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
        <p:nvSpPr>
          <p:cNvPr id="10" name="Text Placeholder 9">
            <a:extLst>
              <a:ext uri="{FF2B5EF4-FFF2-40B4-BE49-F238E27FC236}">
                <a16:creationId xmlns:a16="http://schemas.microsoft.com/office/drawing/2014/main" id="{05E90A15-6035-4EC8-AA46-B7ADFCD00675}"/>
              </a:ext>
            </a:extLst>
          </p:cNvPr>
          <p:cNvSpPr>
            <a:spLocks noGrp="1"/>
          </p:cNvSpPr>
          <p:nvPr>
            <p:ph type="body" sz="quarter" idx="14" hasCustomPrompt="1"/>
          </p:nvPr>
        </p:nvSpPr>
        <p:spPr>
          <a:xfrm>
            <a:off x="1215849" y="2785434"/>
            <a:ext cx="9756001" cy="1287250"/>
          </a:xfrm>
          <a:blipFill>
            <a:blip r:embed="rId2"/>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95229963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21" name="Picture Placeholder 20">
            <a:extLst>
              <a:ext uri="{FF2B5EF4-FFF2-40B4-BE49-F238E27FC236}">
                <a16:creationId xmlns:a16="http://schemas.microsoft.com/office/drawing/2014/main" id="{915EA19B-8160-4889-B8A5-9ADB8FC20B85}"/>
              </a:ext>
            </a:extLst>
          </p:cNvPr>
          <p:cNvSpPr>
            <a:spLocks noGrp="1"/>
          </p:cNvSpPr>
          <p:nvPr>
            <p:ph type="pic" sz="quarter" idx="28"/>
          </p:nvPr>
        </p:nvSpPr>
        <p:spPr bwMode="white">
          <a:xfrm>
            <a:off x="466725"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2" name="Picture Placeholder 21">
            <a:extLst>
              <a:ext uri="{FF2B5EF4-FFF2-40B4-BE49-F238E27FC236}">
                <a16:creationId xmlns:a16="http://schemas.microsoft.com/office/drawing/2014/main" id="{2CF94A3F-60DC-4057-A7BE-F50D1757C4BE}"/>
              </a:ext>
            </a:extLst>
          </p:cNvPr>
          <p:cNvSpPr>
            <a:spLocks noGrp="1"/>
          </p:cNvSpPr>
          <p:nvPr>
            <p:ph type="pic" sz="quarter" idx="29"/>
          </p:nvPr>
        </p:nvSpPr>
        <p:spPr bwMode="white">
          <a:xfrm>
            <a:off x="4286757"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3" name="Picture Placeholder 22">
            <a:extLst>
              <a:ext uri="{FF2B5EF4-FFF2-40B4-BE49-F238E27FC236}">
                <a16:creationId xmlns:a16="http://schemas.microsoft.com/office/drawing/2014/main" id="{DA4246AA-7385-475B-A533-9549F6655650}"/>
              </a:ext>
            </a:extLst>
          </p:cNvPr>
          <p:cNvSpPr>
            <a:spLocks noGrp="1"/>
          </p:cNvSpPr>
          <p:nvPr>
            <p:ph type="pic" sz="quarter" idx="30"/>
          </p:nvPr>
        </p:nvSpPr>
        <p:spPr bwMode="white">
          <a:xfrm>
            <a:off x="8106790" y="574675"/>
            <a:ext cx="3605786"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3028687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21" name="Picture Placeholder 20">
            <a:extLst>
              <a:ext uri="{FF2B5EF4-FFF2-40B4-BE49-F238E27FC236}">
                <a16:creationId xmlns:a16="http://schemas.microsoft.com/office/drawing/2014/main" id="{915EA19B-8160-4889-B8A5-9ADB8FC20B85}"/>
              </a:ext>
            </a:extLst>
          </p:cNvPr>
          <p:cNvSpPr>
            <a:spLocks noGrp="1"/>
          </p:cNvSpPr>
          <p:nvPr>
            <p:ph type="pic" sz="quarter" idx="28"/>
          </p:nvPr>
        </p:nvSpPr>
        <p:spPr bwMode="white">
          <a:xfrm>
            <a:off x="466725"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2" name="Picture Placeholder 21">
            <a:extLst>
              <a:ext uri="{FF2B5EF4-FFF2-40B4-BE49-F238E27FC236}">
                <a16:creationId xmlns:a16="http://schemas.microsoft.com/office/drawing/2014/main" id="{2CF94A3F-60DC-4057-A7BE-F50D1757C4BE}"/>
              </a:ext>
            </a:extLst>
          </p:cNvPr>
          <p:cNvSpPr>
            <a:spLocks noGrp="1"/>
          </p:cNvSpPr>
          <p:nvPr>
            <p:ph type="pic" sz="quarter" idx="29"/>
          </p:nvPr>
        </p:nvSpPr>
        <p:spPr bwMode="white">
          <a:xfrm>
            <a:off x="4286050"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3" name="Picture Placeholder 22">
            <a:extLst>
              <a:ext uri="{FF2B5EF4-FFF2-40B4-BE49-F238E27FC236}">
                <a16:creationId xmlns:a16="http://schemas.microsoft.com/office/drawing/2014/main" id="{DA4246AA-7385-475B-A533-9549F6655650}"/>
              </a:ext>
            </a:extLst>
          </p:cNvPr>
          <p:cNvSpPr>
            <a:spLocks noGrp="1"/>
          </p:cNvSpPr>
          <p:nvPr>
            <p:ph type="pic" sz="quarter" idx="30"/>
          </p:nvPr>
        </p:nvSpPr>
        <p:spPr bwMode="white">
          <a:xfrm>
            <a:off x="8105376"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8" name="Picture Placeholder 21">
            <a:extLst>
              <a:ext uri="{FF2B5EF4-FFF2-40B4-BE49-F238E27FC236}">
                <a16:creationId xmlns:a16="http://schemas.microsoft.com/office/drawing/2014/main" id="{3EE89D28-CCE5-4C50-B010-14ED41458E09}"/>
              </a:ext>
            </a:extLst>
          </p:cNvPr>
          <p:cNvSpPr>
            <a:spLocks noGrp="1"/>
          </p:cNvSpPr>
          <p:nvPr>
            <p:ph type="pic" sz="quarter" idx="31"/>
          </p:nvPr>
        </p:nvSpPr>
        <p:spPr bwMode="white">
          <a:xfrm>
            <a:off x="4286050" y="3463097"/>
            <a:ext cx="3607200" cy="2674178"/>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1880519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11" name="Picture Placeholder 20">
            <a:extLst>
              <a:ext uri="{FF2B5EF4-FFF2-40B4-BE49-F238E27FC236}">
                <a16:creationId xmlns:a16="http://schemas.microsoft.com/office/drawing/2014/main" id="{A0E17829-C0B0-4F32-AB5D-2E795876D874}"/>
              </a:ext>
            </a:extLst>
          </p:cNvPr>
          <p:cNvSpPr>
            <a:spLocks noGrp="1"/>
          </p:cNvSpPr>
          <p:nvPr>
            <p:ph type="pic" sz="quarter" idx="28"/>
          </p:nvPr>
        </p:nvSpPr>
        <p:spPr bwMode="white">
          <a:xfrm>
            <a:off x="466725"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2" name="Picture Placeholder 21">
            <a:extLst>
              <a:ext uri="{FF2B5EF4-FFF2-40B4-BE49-F238E27FC236}">
                <a16:creationId xmlns:a16="http://schemas.microsoft.com/office/drawing/2014/main" id="{271D680D-4477-4229-9154-2CE7532BA928}"/>
              </a:ext>
            </a:extLst>
          </p:cNvPr>
          <p:cNvSpPr>
            <a:spLocks noGrp="1"/>
          </p:cNvSpPr>
          <p:nvPr>
            <p:ph type="pic" sz="quarter" idx="29"/>
          </p:nvPr>
        </p:nvSpPr>
        <p:spPr bwMode="white">
          <a:xfrm>
            <a:off x="4286050"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3" name="Picture Placeholder 22">
            <a:extLst>
              <a:ext uri="{FF2B5EF4-FFF2-40B4-BE49-F238E27FC236}">
                <a16:creationId xmlns:a16="http://schemas.microsoft.com/office/drawing/2014/main" id="{300F2D5F-F767-44FB-80BF-63D7F97F2484}"/>
              </a:ext>
            </a:extLst>
          </p:cNvPr>
          <p:cNvSpPr>
            <a:spLocks noGrp="1"/>
          </p:cNvSpPr>
          <p:nvPr>
            <p:ph type="pic" sz="quarter" idx="30"/>
          </p:nvPr>
        </p:nvSpPr>
        <p:spPr bwMode="white">
          <a:xfrm>
            <a:off x="8105376"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4" name="Picture Placeholder 20">
            <a:extLst>
              <a:ext uri="{FF2B5EF4-FFF2-40B4-BE49-F238E27FC236}">
                <a16:creationId xmlns:a16="http://schemas.microsoft.com/office/drawing/2014/main" id="{9C6F41AD-B6C4-4E6E-BE90-68CD8905A61A}"/>
              </a:ext>
            </a:extLst>
          </p:cNvPr>
          <p:cNvSpPr>
            <a:spLocks noGrp="1"/>
          </p:cNvSpPr>
          <p:nvPr>
            <p:ph type="pic" sz="quarter" idx="31"/>
          </p:nvPr>
        </p:nvSpPr>
        <p:spPr bwMode="white">
          <a:xfrm>
            <a:off x="466725"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5" name="Picture Placeholder 21">
            <a:extLst>
              <a:ext uri="{FF2B5EF4-FFF2-40B4-BE49-F238E27FC236}">
                <a16:creationId xmlns:a16="http://schemas.microsoft.com/office/drawing/2014/main" id="{61C3523B-9E11-4CB9-A92E-828AFB7944F7}"/>
              </a:ext>
            </a:extLst>
          </p:cNvPr>
          <p:cNvSpPr>
            <a:spLocks noGrp="1"/>
          </p:cNvSpPr>
          <p:nvPr>
            <p:ph type="pic" sz="quarter" idx="32"/>
          </p:nvPr>
        </p:nvSpPr>
        <p:spPr bwMode="white">
          <a:xfrm>
            <a:off x="4286050"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6" name="Picture Placeholder 22">
            <a:extLst>
              <a:ext uri="{FF2B5EF4-FFF2-40B4-BE49-F238E27FC236}">
                <a16:creationId xmlns:a16="http://schemas.microsoft.com/office/drawing/2014/main" id="{244A42C3-80B9-4591-B053-CE4867CADC8D}"/>
              </a:ext>
            </a:extLst>
          </p:cNvPr>
          <p:cNvSpPr>
            <a:spLocks noGrp="1"/>
          </p:cNvSpPr>
          <p:nvPr>
            <p:ph type="pic" sz="quarter" idx="33"/>
          </p:nvPr>
        </p:nvSpPr>
        <p:spPr bwMode="white">
          <a:xfrm>
            <a:off x="8105376"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24005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tex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1398-8627-4575-98A0-0D304754FA41}"/>
              </a:ext>
            </a:extLst>
          </p:cNvPr>
          <p:cNvSpPr>
            <a:spLocks noGrp="1"/>
          </p:cNvSpPr>
          <p:nvPr>
            <p:ph type="title"/>
          </p:nvPr>
        </p:nvSpPr>
        <p:spPr>
          <a:xfrm>
            <a:off x="1596000" y="2011363"/>
            <a:ext cx="9000000" cy="2690811"/>
          </a:xfrm>
        </p:spPr>
        <p:txBody>
          <a:bodyPr anchor="ctr" anchorCtr="0"/>
          <a:lstStyle>
            <a:lvl1pPr algn="ctr">
              <a:spcAft>
                <a:spcPts val="0"/>
              </a:spcAft>
              <a:defRPr sz="3938"/>
            </a:lvl1pPr>
          </a:lstStyle>
          <a:p>
            <a:r>
              <a:rPr lang="en-GB" dirty="0"/>
              <a:t>Click to edit Master title style</a:t>
            </a:r>
          </a:p>
        </p:txBody>
      </p:sp>
      <p:sp>
        <p:nvSpPr>
          <p:cNvPr id="3" name="Date Placeholder 2">
            <a:extLst>
              <a:ext uri="{FF2B5EF4-FFF2-40B4-BE49-F238E27FC236}">
                <a16:creationId xmlns:a16="http://schemas.microsoft.com/office/drawing/2014/main" id="{E7C0C1C5-0BD0-40EB-99A2-D3D58439E006}"/>
              </a:ext>
            </a:extLst>
          </p:cNvPr>
          <p:cNvSpPr>
            <a:spLocks noGrp="1"/>
          </p:cNvSpPr>
          <p:nvPr>
            <p:ph type="dt" sz="half" idx="10"/>
          </p:nvPr>
        </p:nvSpPr>
        <p:spPr/>
        <p:txBody>
          <a:bodyPr/>
          <a:lstStyle/>
          <a:p>
            <a:r>
              <a:rPr lang="en-GB" dirty="0"/>
              <a:t>H&amp;M Foundation</a:t>
            </a:r>
          </a:p>
        </p:txBody>
      </p:sp>
      <p:sp>
        <p:nvSpPr>
          <p:cNvPr id="4" name="Footer Placeholder 3">
            <a:extLst>
              <a:ext uri="{FF2B5EF4-FFF2-40B4-BE49-F238E27FC236}">
                <a16:creationId xmlns:a16="http://schemas.microsoft.com/office/drawing/2014/main" id="{C414F79C-C74B-400D-801F-CD2BCA59448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CE93902-C262-4756-9301-7531CFDAE434}"/>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3237400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text Imag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25E3C9-AB69-4443-A4D7-217DAA81C901}"/>
              </a:ext>
            </a:extLst>
          </p:cNvPr>
          <p:cNvSpPr>
            <a:spLocks noGrp="1"/>
          </p:cNvSpPr>
          <p:nvPr>
            <p:ph type="pic" sz="quarter" idx="13"/>
          </p:nvPr>
        </p:nvSpPr>
        <p:spPr>
          <a:xfrm>
            <a:off x="0" y="0"/>
            <a:ext cx="12192000" cy="6858000"/>
          </a:xfrm>
        </p:spPr>
        <p:txBody>
          <a:bodyPr lIns="180000" tIns="180000" rIns="0"/>
          <a:lstStyle>
            <a:lvl1pPr marL="0" indent="0">
              <a:buNone/>
              <a:defRPr>
                <a:solidFill>
                  <a:schemeClr val="bg1"/>
                </a:solidFill>
              </a:defRPr>
            </a:lvl1pPr>
          </a:lstStyle>
          <a:p>
            <a:r>
              <a:rPr lang="en-GB" dirty="0"/>
              <a:t>Click icon to add picture</a:t>
            </a:r>
          </a:p>
        </p:txBody>
      </p:sp>
      <p:sp>
        <p:nvSpPr>
          <p:cNvPr id="2" name="Title 1">
            <a:extLst>
              <a:ext uri="{FF2B5EF4-FFF2-40B4-BE49-F238E27FC236}">
                <a16:creationId xmlns:a16="http://schemas.microsoft.com/office/drawing/2014/main" id="{5A111398-8627-4575-98A0-0D304754FA41}"/>
              </a:ext>
            </a:extLst>
          </p:cNvPr>
          <p:cNvSpPr>
            <a:spLocks noGrp="1"/>
          </p:cNvSpPr>
          <p:nvPr>
            <p:ph type="title"/>
          </p:nvPr>
        </p:nvSpPr>
        <p:spPr>
          <a:xfrm>
            <a:off x="1596000" y="2011363"/>
            <a:ext cx="9000000" cy="2690811"/>
          </a:xfrm>
        </p:spPr>
        <p:txBody>
          <a:bodyPr anchor="ctr" anchorCtr="0"/>
          <a:lstStyle>
            <a:lvl1pPr algn="ctr">
              <a:spcAft>
                <a:spcPts val="0"/>
              </a:spcAft>
              <a:defRPr sz="3938"/>
            </a:lvl1pPr>
          </a:lstStyle>
          <a:p>
            <a:r>
              <a:rPr lang="en-GB" dirty="0"/>
              <a:t>Click to edit Master title style</a:t>
            </a:r>
          </a:p>
        </p:txBody>
      </p:sp>
      <p:sp>
        <p:nvSpPr>
          <p:cNvPr id="6" name="Date Placeholder 5">
            <a:extLst>
              <a:ext uri="{FF2B5EF4-FFF2-40B4-BE49-F238E27FC236}">
                <a16:creationId xmlns:a16="http://schemas.microsoft.com/office/drawing/2014/main" id="{6ED5B5BA-2E54-4D12-8FCE-1B7D2D9A7FA4}"/>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80E3E0AC-1FF3-41F9-A059-1FF724758ACB}"/>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BECA38A0-F518-49F8-AA93-048A72EFFE25}"/>
              </a:ext>
            </a:extLst>
          </p:cNvPr>
          <p:cNvSpPr>
            <a:spLocks noGrp="1"/>
          </p:cNvSpPr>
          <p:nvPr>
            <p:ph type="sldNum" sz="quarter" idx="16"/>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8473996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reative Spac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lvl1pPr>
              <a:defRPr>
                <a:solidFill>
                  <a:schemeClr val="tx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1DE14541-1FD6-4AB2-9074-3068326E0F86}"/>
              </a:ext>
            </a:extLst>
          </p:cNvPr>
          <p:cNvSpPr>
            <a:spLocks noGrp="1"/>
          </p:cNvSpPr>
          <p:nvPr>
            <p:ph sz="quarter" idx="18"/>
          </p:nvPr>
        </p:nvSpPr>
        <p:spPr>
          <a:xfrm>
            <a:off x="469393" y="1782503"/>
            <a:ext cx="11232000"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017192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reative Spac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1DE14541-1FD6-4AB2-9074-3068326E0F86}"/>
              </a:ext>
            </a:extLst>
          </p:cNvPr>
          <p:cNvSpPr>
            <a:spLocks noGrp="1"/>
          </p:cNvSpPr>
          <p:nvPr>
            <p:ph sz="quarter" idx="18"/>
          </p:nvPr>
        </p:nvSpPr>
        <p:spPr>
          <a:xfrm>
            <a:off x="469393" y="527303"/>
            <a:ext cx="11232000" cy="5611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1549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lvl1pPr>
              <a:defRPr>
                <a:solidFill>
                  <a:schemeClr val="tx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5DD6D79D-ED0F-452B-BAE8-0309F7546C1D}"/>
              </a:ext>
            </a:extLst>
          </p:cNvPr>
          <p:cNvSpPr>
            <a:spLocks noGrp="1"/>
          </p:cNvSpPr>
          <p:nvPr>
            <p:ph sz="quarter" idx="19"/>
          </p:nvPr>
        </p:nvSpPr>
        <p:spPr>
          <a:xfrm>
            <a:off x="469394"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357FEE7D-3D3B-45B1-9E07-5E0CD3A871C9}"/>
              </a:ext>
            </a:extLst>
          </p:cNvPr>
          <p:cNvSpPr>
            <a:spLocks noGrp="1"/>
          </p:cNvSpPr>
          <p:nvPr>
            <p:ph sz="quarter" idx="20"/>
          </p:nvPr>
        </p:nvSpPr>
        <p:spPr>
          <a:xfrm>
            <a:off x="4279900"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EAFF222E-14F4-4DB2-8EC8-737127C9A7E6}"/>
              </a:ext>
            </a:extLst>
          </p:cNvPr>
          <p:cNvSpPr>
            <a:spLocks noGrp="1"/>
          </p:cNvSpPr>
          <p:nvPr>
            <p:ph sz="quarter" idx="21"/>
          </p:nvPr>
        </p:nvSpPr>
        <p:spPr>
          <a:xfrm>
            <a:off x="8104189"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127762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green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Text Placeholder 14">
            <a:extLst>
              <a:ext uri="{FF2B5EF4-FFF2-40B4-BE49-F238E27FC236}">
                <a16:creationId xmlns:a16="http://schemas.microsoft.com/office/drawing/2014/main" id="{D57D62AE-2014-4DD2-97DE-B16230111F66}"/>
              </a:ext>
            </a:extLst>
          </p:cNvPr>
          <p:cNvSpPr>
            <a:spLocks noGrp="1"/>
          </p:cNvSpPr>
          <p:nvPr>
            <p:ph type="body" sz="quarter" idx="16"/>
          </p:nvPr>
        </p:nvSpPr>
        <p:spPr>
          <a:xfrm>
            <a:off x="468311" y="1773245"/>
            <a:ext cx="3535891" cy="370472"/>
          </a:xfrm>
        </p:spPr>
        <p:txBody>
          <a:bodyPr/>
          <a:lstStyle>
            <a:lvl1pPr marL="0" indent="0">
              <a:buFont typeface="Arial" panose="020B0604020202020204" pitchFamily="34" charset="0"/>
              <a:buNone/>
              <a:defRPr sz="1477" cap="none" baseline="0"/>
            </a:lvl1pPr>
            <a:lvl2pPr>
              <a:buNone/>
              <a:defRPr/>
            </a:lvl2pPr>
            <a:lvl3pPr>
              <a:buNone/>
              <a:defRPr/>
            </a:lvl3pPr>
            <a:lvl4pPr>
              <a:buNone/>
              <a:defRPr/>
            </a:lvl4pPr>
            <a:lvl5pPr>
              <a:buNone/>
              <a:defRPr/>
            </a:lvl5pPr>
          </a:lstStyle>
          <a:p>
            <a:pPr lvl="0"/>
            <a:r>
              <a:rPr lang="en-GB" dirty="0"/>
              <a:t>Click to edit Master text styles</a:t>
            </a:r>
          </a:p>
        </p:txBody>
      </p:sp>
      <p:sp>
        <p:nvSpPr>
          <p:cNvPr id="9" name="Text Placeholder 18">
            <a:extLst>
              <a:ext uri="{FF2B5EF4-FFF2-40B4-BE49-F238E27FC236}">
                <a16:creationId xmlns:a16="http://schemas.microsoft.com/office/drawing/2014/main" id="{36474B2C-0137-4A37-B2C9-6760BF585B40}"/>
              </a:ext>
            </a:extLst>
          </p:cNvPr>
          <p:cNvSpPr>
            <a:spLocks noGrp="1"/>
          </p:cNvSpPr>
          <p:nvPr>
            <p:ph type="body" sz="quarter" idx="18"/>
          </p:nvPr>
        </p:nvSpPr>
        <p:spPr>
          <a:xfrm>
            <a:off x="4279899" y="1773238"/>
            <a:ext cx="3535891" cy="370472"/>
          </a:xfrm>
        </p:spPr>
        <p:txBody>
          <a:bodyPr/>
          <a:lstStyle>
            <a:lvl1pPr marL="0" indent="0">
              <a:buNone/>
              <a:defRPr sz="1477" cap="none" baseline="0"/>
            </a:lvl1pPr>
          </a:lstStyle>
          <a:p>
            <a:pPr lvl="0"/>
            <a:r>
              <a:rPr lang="en-GB" dirty="0"/>
              <a:t>Click to edit Master text styles</a:t>
            </a:r>
          </a:p>
        </p:txBody>
      </p:sp>
      <p:sp>
        <p:nvSpPr>
          <p:cNvPr id="11" name="Text Placeholder 23">
            <a:extLst>
              <a:ext uri="{FF2B5EF4-FFF2-40B4-BE49-F238E27FC236}">
                <a16:creationId xmlns:a16="http://schemas.microsoft.com/office/drawing/2014/main" id="{41573F39-5DAE-407A-AB8B-6E749B03341B}"/>
              </a:ext>
            </a:extLst>
          </p:cNvPr>
          <p:cNvSpPr>
            <a:spLocks noGrp="1"/>
          </p:cNvSpPr>
          <p:nvPr>
            <p:ph type="body" sz="quarter" idx="20"/>
          </p:nvPr>
        </p:nvSpPr>
        <p:spPr>
          <a:xfrm>
            <a:off x="8091489" y="1773235"/>
            <a:ext cx="3535891" cy="370472"/>
          </a:xfrm>
        </p:spPr>
        <p:txBody>
          <a:bodyPr/>
          <a:lstStyle>
            <a:lvl1pPr marL="0" indent="0">
              <a:buNone/>
              <a:defRPr sz="1477" cap="none" baseline="0"/>
            </a:lvl1pPr>
          </a:lstStyle>
          <a:p>
            <a:pPr lvl="0"/>
            <a:r>
              <a:rPr lang="en-GB" dirty="0"/>
              <a:t>Click to edit Master text styles</a:t>
            </a:r>
          </a:p>
        </p:txBody>
      </p:sp>
      <p:sp>
        <p:nvSpPr>
          <p:cNvPr id="18" name="Text Placeholder 17">
            <a:extLst>
              <a:ext uri="{FF2B5EF4-FFF2-40B4-BE49-F238E27FC236}">
                <a16:creationId xmlns:a16="http://schemas.microsoft.com/office/drawing/2014/main" id="{8AC28777-62F3-4E6D-BE7C-7CE66A8972EB}"/>
              </a:ext>
            </a:extLst>
          </p:cNvPr>
          <p:cNvSpPr>
            <a:spLocks noGrp="1"/>
          </p:cNvSpPr>
          <p:nvPr>
            <p:ph type="body" sz="quarter" idx="22"/>
          </p:nvPr>
        </p:nvSpPr>
        <p:spPr bwMode="white">
          <a:xfrm>
            <a:off x="466725"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6" name="Text Placeholder 17">
            <a:extLst>
              <a:ext uri="{FF2B5EF4-FFF2-40B4-BE49-F238E27FC236}">
                <a16:creationId xmlns:a16="http://schemas.microsoft.com/office/drawing/2014/main" id="{BCD280C2-0810-67B7-5A56-9EBA69A59F3A}"/>
              </a:ext>
            </a:extLst>
          </p:cNvPr>
          <p:cNvSpPr>
            <a:spLocks noGrp="1"/>
          </p:cNvSpPr>
          <p:nvPr>
            <p:ph type="body" sz="quarter" idx="23"/>
          </p:nvPr>
        </p:nvSpPr>
        <p:spPr bwMode="white">
          <a:xfrm>
            <a:off x="4230952"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13" name="Text Placeholder 17">
            <a:extLst>
              <a:ext uri="{FF2B5EF4-FFF2-40B4-BE49-F238E27FC236}">
                <a16:creationId xmlns:a16="http://schemas.microsoft.com/office/drawing/2014/main" id="{9D6C74A9-9847-C8BA-288B-7A4DF9FDA9AD}"/>
              </a:ext>
            </a:extLst>
          </p:cNvPr>
          <p:cNvSpPr>
            <a:spLocks noGrp="1"/>
          </p:cNvSpPr>
          <p:nvPr>
            <p:ph type="body" sz="quarter" idx="24"/>
          </p:nvPr>
        </p:nvSpPr>
        <p:spPr bwMode="white">
          <a:xfrm>
            <a:off x="7995179"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17" name="Text Placeholder 3">
            <a:extLst>
              <a:ext uri="{FF2B5EF4-FFF2-40B4-BE49-F238E27FC236}">
                <a16:creationId xmlns:a16="http://schemas.microsoft.com/office/drawing/2014/main" id="{682E6115-50FC-0FA4-E071-67CAF31FDE58}"/>
              </a:ext>
            </a:extLst>
          </p:cNvPr>
          <p:cNvSpPr>
            <a:spLocks noGrp="1"/>
          </p:cNvSpPr>
          <p:nvPr>
            <p:ph type="body" sz="quarter" idx="28"/>
          </p:nvPr>
        </p:nvSpPr>
        <p:spPr>
          <a:xfrm>
            <a:off x="468311"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9" name="Text Placeholder 3">
            <a:extLst>
              <a:ext uri="{FF2B5EF4-FFF2-40B4-BE49-F238E27FC236}">
                <a16:creationId xmlns:a16="http://schemas.microsoft.com/office/drawing/2014/main" id="{04CAA838-5445-ABF6-EFD1-4936CDFBAB2B}"/>
              </a:ext>
            </a:extLst>
          </p:cNvPr>
          <p:cNvSpPr>
            <a:spLocks noGrp="1"/>
          </p:cNvSpPr>
          <p:nvPr>
            <p:ph type="body" sz="quarter" idx="29"/>
          </p:nvPr>
        </p:nvSpPr>
        <p:spPr>
          <a:xfrm>
            <a:off x="4279899"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0" name="Text Placeholder 3">
            <a:extLst>
              <a:ext uri="{FF2B5EF4-FFF2-40B4-BE49-F238E27FC236}">
                <a16:creationId xmlns:a16="http://schemas.microsoft.com/office/drawing/2014/main" id="{7CC3BF1A-AB08-A794-209B-4E465165E4DF}"/>
              </a:ext>
            </a:extLst>
          </p:cNvPr>
          <p:cNvSpPr>
            <a:spLocks noGrp="1"/>
          </p:cNvSpPr>
          <p:nvPr>
            <p:ph type="body" sz="quarter" idx="30"/>
          </p:nvPr>
        </p:nvSpPr>
        <p:spPr>
          <a:xfrm>
            <a:off x="8091489"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29264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Two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7C4F-2359-449B-85E3-4A9A3F7124EB}"/>
              </a:ext>
            </a:extLst>
          </p:cNvPr>
          <p:cNvSpPr>
            <a:spLocks noGrp="1"/>
          </p:cNvSpPr>
          <p:nvPr>
            <p:ph type="title"/>
          </p:nvPr>
        </p:nvSpPr>
        <p:spPr/>
        <p:txBody>
          <a:bodyPr/>
          <a:lstStyle/>
          <a:p>
            <a:r>
              <a:rPr lang="en-GB" dirty="0"/>
              <a:t>Click to edit Master title style</a:t>
            </a:r>
          </a:p>
        </p:txBody>
      </p:sp>
      <p:sp>
        <p:nvSpPr>
          <p:cNvPr id="11" name="Text Placeholder 10">
            <a:extLst>
              <a:ext uri="{FF2B5EF4-FFF2-40B4-BE49-F238E27FC236}">
                <a16:creationId xmlns:a16="http://schemas.microsoft.com/office/drawing/2014/main" id="{6AB8C975-EFB0-4D48-9738-8C3A753CD473}"/>
              </a:ext>
            </a:extLst>
          </p:cNvPr>
          <p:cNvSpPr>
            <a:spLocks noGrp="1"/>
          </p:cNvSpPr>
          <p:nvPr>
            <p:ph type="body" sz="quarter" idx="14"/>
          </p:nvPr>
        </p:nvSpPr>
        <p:spPr>
          <a:xfrm>
            <a:off x="4279901" y="2174189"/>
            <a:ext cx="3630613" cy="3963086"/>
          </a:xfrm>
          <a:solidFill>
            <a:srgbClr val="93D899"/>
          </a:solidFill>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13" name="Text Placeholder 12">
            <a:extLst>
              <a:ext uri="{FF2B5EF4-FFF2-40B4-BE49-F238E27FC236}">
                <a16:creationId xmlns:a16="http://schemas.microsoft.com/office/drawing/2014/main" id="{891B473D-28FE-44C2-95EC-DD19EC904623}"/>
              </a:ext>
            </a:extLst>
          </p:cNvPr>
          <p:cNvSpPr>
            <a:spLocks noGrp="1"/>
          </p:cNvSpPr>
          <p:nvPr>
            <p:ph type="body" sz="quarter" idx="15"/>
          </p:nvPr>
        </p:nvSpPr>
        <p:spPr>
          <a:xfrm>
            <a:off x="8104188" y="1782763"/>
            <a:ext cx="3600000" cy="4354512"/>
          </a:xfrm>
          <a:solidFill>
            <a:srgbClr val="75BC82"/>
          </a:solidFill>
          <a:ln>
            <a:noFill/>
          </a:ln>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6" name="Date Placeholder 5">
            <a:extLst>
              <a:ext uri="{FF2B5EF4-FFF2-40B4-BE49-F238E27FC236}">
                <a16:creationId xmlns:a16="http://schemas.microsoft.com/office/drawing/2014/main" id="{0A63A3DF-B968-40ED-A638-23680A39A904}"/>
              </a:ext>
            </a:extLst>
          </p:cNvPr>
          <p:cNvSpPr>
            <a:spLocks noGrp="1"/>
          </p:cNvSpPr>
          <p:nvPr>
            <p:ph type="dt" sz="half" idx="16"/>
          </p:nvPr>
        </p:nvSpPr>
        <p:spPr/>
        <p:txBody>
          <a:bodyPr/>
          <a:lstStyle/>
          <a:p>
            <a:r>
              <a:rPr lang="en-GB" dirty="0"/>
              <a:t>H&amp;M Foundation</a:t>
            </a:r>
          </a:p>
        </p:txBody>
      </p:sp>
      <p:sp>
        <p:nvSpPr>
          <p:cNvPr id="7" name="Footer Placeholder 6">
            <a:extLst>
              <a:ext uri="{FF2B5EF4-FFF2-40B4-BE49-F238E27FC236}">
                <a16:creationId xmlns:a16="http://schemas.microsoft.com/office/drawing/2014/main" id="{1D579690-2B12-461E-81A6-324F1BD07F37}"/>
              </a:ext>
            </a:extLst>
          </p:cNvPr>
          <p:cNvSpPr>
            <a:spLocks noGrp="1"/>
          </p:cNvSpPr>
          <p:nvPr>
            <p:ph type="ftr" sz="quarter" idx="17"/>
          </p:nvPr>
        </p:nvSpPr>
        <p:spPr/>
        <p:txBody>
          <a:bodyPr/>
          <a:lstStyle/>
          <a:p>
            <a:endParaRPr lang="en-GB" dirty="0"/>
          </a:p>
        </p:txBody>
      </p:sp>
      <p:sp>
        <p:nvSpPr>
          <p:cNvPr id="8" name="Slide Number Placeholder 7">
            <a:extLst>
              <a:ext uri="{FF2B5EF4-FFF2-40B4-BE49-F238E27FC236}">
                <a16:creationId xmlns:a16="http://schemas.microsoft.com/office/drawing/2014/main" id="{687C0E03-738A-4748-B9D1-4B646ED9F997}"/>
              </a:ext>
            </a:extLst>
          </p:cNvPr>
          <p:cNvSpPr>
            <a:spLocks noGrp="1"/>
          </p:cNvSpPr>
          <p:nvPr>
            <p:ph type="sldNum" sz="quarter" idx="18"/>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CB1D52AA-A0DF-9920-BD1F-B36532592153}"/>
              </a:ext>
            </a:extLst>
          </p:cNvPr>
          <p:cNvSpPr>
            <a:spLocks noGrp="1"/>
          </p:cNvSpPr>
          <p:nvPr>
            <p:ph type="body" sz="quarter" idx="28"/>
          </p:nvPr>
        </p:nvSpPr>
        <p:spPr>
          <a:xfrm>
            <a:off x="469393" y="1782504"/>
            <a:ext cx="3600000" cy="4354771"/>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65401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1755179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7C4F-2359-449B-85E3-4A9A3F7124EB}"/>
              </a:ext>
            </a:extLst>
          </p:cNvPr>
          <p:cNvSpPr>
            <a:spLocks noGrp="1"/>
          </p:cNvSpPr>
          <p:nvPr>
            <p:ph type="title"/>
          </p:nvPr>
        </p:nvSpPr>
        <p:spPr/>
        <p:txBody>
          <a:bodyPr/>
          <a:lstStyle/>
          <a:p>
            <a:r>
              <a:rPr lang="en-GB" dirty="0"/>
              <a:t>Click to edit Master title style</a:t>
            </a:r>
          </a:p>
        </p:txBody>
      </p:sp>
      <p:sp>
        <p:nvSpPr>
          <p:cNvPr id="9" name="Text Placeholder 8">
            <a:extLst>
              <a:ext uri="{FF2B5EF4-FFF2-40B4-BE49-F238E27FC236}">
                <a16:creationId xmlns:a16="http://schemas.microsoft.com/office/drawing/2014/main" id="{CC3942CC-7771-4DDE-8C18-C9EE650FFBE6}"/>
              </a:ext>
            </a:extLst>
          </p:cNvPr>
          <p:cNvSpPr>
            <a:spLocks noGrp="1"/>
          </p:cNvSpPr>
          <p:nvPr>
            <p:ph type="body" sz="quarter" idx="13"/>
          </p:nvPr>
        </p:nvSpPr>
        <p:spPr>
          <a:xfrm>
            <a:off x="469394" y="2656702"/>
            <a:ext cx="3600000" cy="3480573"/>
          </a:xfrm>
          <a:solidFill>
            <a:srgbClr val="ADE4B5"/>
          </a:solidFill>
        </p:spPr>
        <p:txBody>
          <a:bodyPr lIns="180000" tIns="180000" rIns="180000" bIns="180000"/>
          <a:lstStyle>
            <a:lvl1pPr marL="179726" indent="-179726">
              <a:spcBef>
                <a:spcPts val="0"/>
              </a:spcBef>
              <a:buFont typeface="Arial" panose="020B0604020202020204" pitchFamily="34" charset="0"/>
              <a:buChar char="•"/>
              <a:tabLst/>
              <a:defRPr sz="2461"/>
            </a:lvl1pPr>
          </a:lstStyle>
          <a:p>
            <a:pPr lvl="0"/>
            <a:r>
              <a:rPr lang="en-GB" dirty="0"/>
              <a:t>Click to edit Master text styles</a:t>
            </a:r>
          </a:p>
        </p:txBody>
      </p:sp>
      <p:sp>
        <p:nvSpPr>
          <p:cNvPr id="11" name="Text Placeholder 10">
            <a:extLst>
              <a:ext uri="{FF2B5EF4-FFF2-40B4-BE49-F238E27FC236}">
                <a16:creationId xmlns:a16="http://schemas.microsoft.com/office/drawing/2014/main" id="{6AB8C975-EFB0-4D48-9738-8C3A753CD473}"/>
              </a:ext>
            </a:extLst>
          </p:cNvPr>
          <p:cNvSpPr>
            <a:spLocks noGrp="1"/>
          </p:cNvSpPr>
          <p:nvPr>
            <p:ph type="body" sz="quarter" idx="14"/>
          </p:nvPr>
        </p:nvSpPr>
        <p:spPr>
          <a:xfrm>
            <a:off x="4279901" y="2174875"/>
            <a:ext cx="3630613" cy="3962400"/>
          </a:xfrm>
          <a:solidFill>
            <a:srgbClr val="93D899"/>
          </a:solidFill>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13" name="Text Placeholder 12">
            <a:extLst>
              <a:ext uri="{FF2B5EF4-FFF2-40B4-BE49-F238E27FC236}">
                <a16:creationId xmlns:a16="http://schemas.microsoft.com/office/drawing/2014/main" id="{891B473D-28FE-44C2-95EC-DD19EC904623}"/>
              </a:ext>
            </a:extLst>
          </p:cNvPr>
          <p:cNvSpPr>
            <a:spLocks noGrp="1"/>
          </p:cNvSpPr>
          <p:nvPr>
            <p:ph type="body" sz="quarter" idx="15"/>
          </p:nvPr>
        </p:nvSpPr>
        <p:spPr>
          <a:xfrm>
            <a:off x="8104188" y="1782763"/>
            <a:ext cx="3600000" cy="4354512"/>
          </a:xfrm>
          <a:solidFill>
            <a:srgbClr val="75BC82"/>
          </a:solidFill>
          <a:ln>
            <a:noFill/>
          </a:ln>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6" name="Date Placeholder 5">
            <a:extLst>
              <a:ext uri="{FF2B5EF4-FFF2-40B4-BE49-F238E27FC236}">
                <a16:creationId xmlns:a16="http://schemas.microsoft.com/office/drawing/2014/main" id="{F2E924A6-096C-41D8-9C00-92E27E1A498F}"/>
              </a:ext>
            </a:extLst>
          </p:cNvPr>
          <p:cNvSpPr>
            <a:spLocks noGrp="1"/>
          </p:cNvSpPr>
          <p:nvPr>
            <p:ph type="dt" sz="half" idx="16"/>
          </p:nvPr>
        </p:nvSpPr>
        <p:spPr/>
        <p:txBody>
          <a:bodyPr/>
          <a:lstStyle/>
          <a:p>
            <a:r>
              <a:rPr lang="en-GB" dirty="0"/>
              <a:t>H&amp;M Foundation</a:t>
            </a:r>
          </a:p>
        </p:txBody>
      </p:sp>
      <p:sp>
        <p:nvSpPr>
          <p:cNvPr id="7" name="Footer Placeholder 6">
            <a:extLst>
              <a:ext uri="{FF2B5EF4-FFF2-40B4-BE49-F238E27FC236}">
                <a16:creationId xmlns:a16="http://schemas.microsoft.com/office/drawing/2014/main" id="{7188F143-FCD3-4839-9E70-B56703D1504C}"/>
              </a:ext>
            </a:extLst>
          </p:cNvPr>
          <p:cNvSpPr>
            <a:spLocks noGrp="1"/>
          </p:cNvSpPr>
          <p:nvPr>
            <p:ph type="ftr" sz="quarter" idx="17"/>
          </p:nvPr>
        </p:nvSpPr>
        <p:spPr/>
        <p:txBody>
          <a:bodyPr/>
          <a:lstStyle/>
          <a:p>
            <a:endParaRPr lang="en-GB" dirty="0"/>
          </a:p>
        </p:txBody>
      </p:sp>
      <p:sp>
        <p:nvSpPr>
          <p:cNvPr id="8" name="Slide Number Placeholder 7">
            <a:extLst>
              <a:ext uri="{FF2B5EF4-FFF2-40B4-BE49-F238E27FC236}">
                <a16:creationId xmlns:a16="http://schemas.microsoft.com/office/drawing/2014/main" id="{C3AE7D1C-A00B-4307-B6CD-0403193FD622}"/>
              </a:ext>
            </a:extLst>
          </p:cNvPr>
          <p:cNvSpPr>
            <a:spLocks noGrp="1"/>
          </p:cNvSpPr>
          <p:nvPr>
            <p:ph type="sldNum" sz="quarter" idx="18"/>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2411345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3035806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lvl1pPr>
              <a:defRPr sz="900"/>
            </a:lvl1pPr>
          </a:lstStyle>
          <a:p>
            <a:fld id="{0B1617BE-BA58-4B59-88D5-A8C7B239E913}" type="slidenum">
              <a:rPr lang="en-GB" smtClean="0"/>
              <a:pPr/>
              <a:t>‹#›</a:t>
            </a:fld>
            <a:endParaRPr lang="en-GB" sz="900"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Rectangle 6">
            <a:extLst>
              <a:ext uri="{FF2B5EF4-FFF2-40B4-BE49-F238E27FC236}">
                <a16:creationId xmlns:a16="http://schemas.microsoft.com/office/drawing/2014/main" id="{49B26AB8-E46D-BB52-E22C-D90716174F3D}"/>
              </a:ext>
            </a:extLst>
          </p:cNvPr>
          <p:cNvSpPr/>
          <p:nvPr userDrawn="1"/>
        </p:nvSpPr>
        <p:spPr>
          <a:xfrm>
            <a:off x="0" y="0"/>
            <a:ext cx="1594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Date Placeholder 2">
            <a:extLst>
              <a:ext uri="{FF2B5EF4-FFF2-40B4-BE49-F238E27FC236}">
                <a16:creationId xmlns:a16="http://schemas.microsoft.com/office/drawing/2014/main" id="{3D82CC60-42EA-6856-DD2A-4C26816FEBB7}"/>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05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lvl1pPr>
              <a:defRPr sz="900"/>
            </a:lvl1pPr>
          </a:lstStyle>
          <a:p>
            <a:fld id="{0B1617BE-BA58-4B59-88D5-A8C7B239E913}" type="slidenum">
              <a:rPr lang="en-GB" smtClean="0"/>
              <a:pPr/>
              <a:t>‹#›</a:t>
            </a:fld>
            <a:endParaRPr lang="en-GB" sz="900"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Rectangle 6">
            <a:extLst>
              <a:ext uri="{FF2B5EF4-FFF2-40B4-BE49-F238E27FC236}">
                <a16:creationId xmlns:a16="http://schemas.microsoft.com/office/drawing/2014/main" id="{49B26AB8-E46D-BB52-E22C-D90716174F3D}"/>
              </a:ext>
            </a:extLst>
          </p:cNvPr>
          <p:cNvSpPr/>
          <p:nvPr userDrawn="1"/>
        </p:nvSpPr>
        <p:spPr>
          <a:xfrm>
            <a:off x="0" y="0"/>
            <a:ext cx="159488" cy="6858000"/>
          </a:xfrm>
          <a:prstGeom prst="rect">
            <a:avLst/>
          </a:prstGeom>
          <a:solidFill>
            <a:srgbClr val="63A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Date Placeholder 2">
            <a:extLst>
              <a:ext uri="{FF2B5EF4-FFF2-40B4-BE49-F238E27FC236}">
                <a16:creationId xmlns:a16="http://schemas.microsoft.com/office/drawing/2014/main" id="{684AA380-F632-B648-5B9D-C0A35394A5C2}"/>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542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F4E3-1086-C3C4-D9B6-1C5EE1C41667}"/>
              </a:ext>
            </a:extLst>
          </p:cNvPr>
          <p:cNvSpPr>
            <a:spLocks noGrp="1"/>
          </p:cNvSpPr>
          <p:nvPr>
            <p:ph type="title"/>
          </p:nvPr>
        </p:nvSpPr>
        <p:spPr/>
        <p:txBody>
          <a:bodyPr/>
          <a:lstStyle/>
          <a:p>
            <a:r>
              <a:rPr lang="en-GB"/>
              <a:t>Click to edit Master title style</a:t>
            </a:r>
          </a:p>
        </p:txBody>
      </p:sp>
      <p:sp>
        <p:nvSpPr>
          <p:cNvPr id="4" name="Slide Number Placeholder 3">
            <a:extLst>
              <a:ext uri="{FF2B5EF4-FFF2-40B4-BE49-F238E27FC236}">
                <a16:creationId xmlns:a16="http://schemas.microsoft.com/office/drawing/2014/main" id="{19222E56-05C5-536A-8DC2-5921EB054167}"/>
              </a:ext>
            </a:extLst>
          </p:cNvPr>
          <p:cNvSpPr>
            <a:spLocks noGrp="1"/>
          </p:cNvSpPr>
          <p:nvPr>
            <p:ph type="sldNum" sz="quarter" idx="11"/>
          </p:nvPr>
        </p:nvSpPr>
        <p:spPr/>
        <p:txBody>
          <a:body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58753319-0E6E-5E80-755B-78FADC9E1FE4}"/>
              </a:ext>
            </a:extLst>
          </p:cNvPr>
          <p:cNvSpPr>
            <a:spLocks noGrp="1"/>
          </p:cNvSpPr>
          <p:nvPr>
            <p:ph type="ftr" sz="quarter" idx="12"/>
          </p:nvPr>
        </p:nvSpPr>
        <p:spPr/>
        <p:txBody>
          <a:bodyPr/>
          <a:lstStyle/>
          <a:p>
            <a:endParaRPr lang="en-GB"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38110B5-247B-0AA9-4B69-2008BD1850DF}"/>
              </a:ext>
            </a:extLst>
          </p:cNvPr>
          <p:cNvSpPr/>
          <p:nvPr userDrawn="1"/>
        </p:nvSpPr>
        <p:spPr>
          <a:xfrm>
            <a:off x="0" y="0"/>
            <a:ext cx="159488"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Date Placeholder 2">
            <a:extLst>
              <a:ext uri="{FF2B5EF4-FFF2-40B4-BE49-F238E27FC236}">
                <a16:creationId xmlns:a16="http://schemas.microsoft.com/office/drawing/2014/main" id="{AB10B44C-97E8-475E-8186-9111913FD7F3}"/>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897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9F42-A9B9-307F-8445-97902C17E27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DDCFA7-EDDF-54E0-66FC-AEE188A239E6}"/>
              </a:ext>
            </a:extLst>
          </p:cNvPr>
          <p:cNvSpPr>
            <a:spLocks noGrp="1"/>
          </p:cNvSpPr>
          <p:nvPr>
            <p:ph type="dt" sz="half" idx="10"/>
          </p:nvPr>
        </p:nvSpPr>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4F8D6E-6FB8-3750-D6EF-E269DF08AA98}"/>
              </a:ext>
            </a:extLst>
          </p:cNvPr>
          <p:cNvSpPr>
            <a:spLocks noGrp="1"/>
          </p:cNvSpPr>
          <p:nvPr>
            <p:ph type="sldNum" sz="quarter" idx="11"/>
          </p:nvPr>
        </p:nvSpPr>
        <p:spPr/>
        <p:txBody>
          <a:body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0B85EE20-A4D2-DE97-E270-0E58A03703E0}"/>
              </a:ext>
            </a:extLst>
          </p:cNvPr>
          <p:cNvSpPr>
            <a:spLocks noGrp="1"/>
          </p:cNvSpPr>
          <p:nvPr>
            <p:ph type="ftr" sz="quarter" idx="12"/>
          </p:nvPr>
        </p:nvSpPr>
        <p:spPr/>
        <p:txBody>
          <a:bodyPr/>
          <a:lstStyle/>
          <a:p>
            <a:endParaRPr lang="en-GB"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F0F5BA6-15DF-CDCA-42E9-E934C8576771}"/>
              </a:ext>
            </a:extLst>
          </p:cNvPr>
          <p:cNvSpPr/>
          <p:nvPr userDrawn="1"/>
        </p:nvSpPr>
        <p:spPr>
          <a:xfrm>
            <a:off x="0" y="0"/>
            <a:ext cx="159488"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2263544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3085088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nd Text (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5F0602-BB1A-404D-9B67-320921379A0F}"/>
              </a:ext>
            </a:extLst>
          </p:cNvPr>
          <p:cNvSpPr>
            <a:spLocks noGrp="1"/>
          </p:cNvSpPr>
          <p:nvPr>
            <p:ph type="pic" sz="quarter" idx="13"/>
          </p:nvPr>
        </p:nvSpPr>
        <p:spPr>
          <a:xfrm>
            <a:off x="6096000" y="1"/>
            <a:ext cx="6096000" cy="6858000"/>
          </a:xfrm>
          <a:noFill/>
        </p:spPr>
        <p:txBody>
          <a:bodyPr lIns="180000" tIns="180000"/>
          <a:lstStyle>
            <a:lvl1pPr marL="0" indent="0" algn="l">
              <a:buNone/>
              <a:defRPr sz="1477"/>
            </a:lvl1pPr>
          </a:lstStyle>
          <a:p>
            <a:r>
              <a:rPr lang="en-GB" dirty="0"/>
              <a:t>Click icon to add picture</a:t>
            </a:r>
          </a:p>
        </p:txBody>
      </p:sp>
      <p:sp>
        <p:nvSpPr>
          <p:cNvPr id="3" name="Date Placeholder 2">
            <a:extLst>
              <a:ext uri="{FF2B5EF4-FFF2-40B4-BE49-F238E27FC236}">
                <a16:creationId xmlns:a16="http://schemas.microsoft.com/office/drawing/2014/main" id="{487C3C33-7694-4F83-AA16-580A4486B150}"/>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A29715EB-7DD3-4F4B-965C-EBA35A54131E}"/>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A38CF72B-A5B4-4009-8BEB-0E173F8E08EB}"/>
              </a:ext>
            </a:extLst>
          </p:cNvPr>
          <p:cNvSpPr>
            <a:spLocks noGrp="1"/>
          </p:cNvSpPr>
          <p:nvPr>
            <p:ph type="ftr" sz="quarter" idx="12"/>
          </p:nvPr>
        </p:nvSpPr>
        <p:spPr/>
        <p:txBody>
          <a:bodyPr/>
          <a:lstStyle/>
          <a:p>
            <a:endParaRPr lang="en-GB" dirty="0"/>
          </a:p>
        </p:txBody>
      </p:sp>
      <p:sp>
        <p:nvSpPr>
          <p:cNvPr id="6" name="Title 5">
            <a:extLst>
              <a:ext uri="{FF2B5EF4-FFF2-40B4-BE49-F238E27FC236}">
                <a16:creationId xmlns:a16="http://schemas.microsoft.com/office/drawing/2014/main" id="{82328AB2-08A4-4D56-AEF2-B7B10848A3FB}"/>
              </a:ext>
            </a:extLst>
          </p:cNvPr>
          <p:cNvSpPr>
            <a:spLocks noGrp="1"/>
          </p:cNvSpPr>
          <p:nvPr>
            <p:ph type="title"/>
          </p:nvPr>
        </p:nvSpPr>
        <p:spPr>
          <a:xfrm>
            <a:off x="482192" y="527303"/>
            <a:ext cx="5148000" cy="1008000"/>
          </a:xfrm>
        </p:spPr>
        <p:txBody>
          <a:bodyPr/>
          <a:lstStyle/>
          <a:p>
            <a:r>
              <a:rPr lang="en-GB" dirty="0"/>
              <a:t>Click to edit Master title style</a:t>
            </a:r>
          </a:p>
        </p:txBody>
      </p:sp>
      <p:sp>
        <p:nvSpPr>
          <p:cNvPr id="7" name="Text Placeholder 6">
            <a:extLst>
              <a:ext uri="{FF2B5EF4-FFF2-40B4-BE49-F238E27FC236}">
                <a16:creationId xmlns:a16="http://schemas.microsoft.com/office/drawing/2014/main" id="{FBF08E94-4C72-4C8D-8066-F8A77C032093}"/>
              </a:ext>
            </a:extLst>
          </p:cNvPr>
          <p:cNvSpPr>
            <a:spLocks noGrp="1"/>
          </p:cNvSpPr>
          <p:nvPr>
            <p:ph type="body" sz="quarter" idx="15"/>
          </p:nvPr>
        </p:nvSpPr>
        <p:spPr>
          <a:xfrm>
            <a:off x="466726" y="1781275"/>
            <a:ext cx="5163466"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73264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5F0602-BB1A-404D-9B67-320921379A0F}"/>
              </a:ext>
            </a:extLst>
          </p:cNvPr>
          <p:cNvSpPr>
            <a:spLocks noGrp="1"/>
          </p:cNvSpPr>
          <p:nvPr>
            <p:ph type="pic" sz="quarter" idx="13"/>
          </p:nvPr>
        </p:nvSpPr>
        <p:spPr>
          <a:xfrm>
            <a:off x="0" y="1"/>
            <a:ext cx="6096000" cy="6858000"/>
          </a:xfrm>
          <a:noFill/>
        </p:spPr>
        <p:txBody>
          <a:bodyPr lIns="180000" tIns="180000"/>
          <a:lstStyle>
            <a:lvl1pPr marL="0" indent="0" algn="l">
              <a:buNone/>
              <a:defRPr sz="1477"/>
            </a:lvl1pPr>
          </a:lstStyle>
          <a:p>
            <a:r>
              <a:rPr lang="en-GB" dirty="0"/>
              <a:t>Click icon to add picture</a:t>
            </a:r>
          </a:p>
        </p:txBody>
      </p:sp>
      <p:sp>
        <p:nvSpPr>
          <p:cNvPr id="2" name="Title 1">
            <a:extLst>
              <a:ext uri="{FF2B5EF4-FFF2-40B4-BE49-F238E27FC236}">
                <a16:creationId xmlns:a16="http://schemas.microsoft.com/office/drawing/2014/main" id="{F6CEEF6D-3920-4025-ABA4-D33F9AA91927}"/>
              </a:ext>
            </a:extLst>
          </p:cNvPr>
          <p:cNvSpPr>
            <a:spLocks noGrp="1"/>
          </p:cNvSpPr>
          <p:nvPr>
            <p:ph type="title"/>
          </p:nvPr>
        </p:nvSpPr>
        <p:spPr>
          <a:xfrm>
            <a:off x="6551271" y="527303"/>
            <a:ext cx="5148000" cy="1008000"/>
          </a:xfrm>
        </p:spPr>
        <p:txBody>
          <a:bodyPr/>
          <a:lstStyle/>
          <a:p>
            <a:r>
              <a:rPr lang="en-GB" dirty="0"/>
              <a:t>Click to edit Master title style</a:t>
            </a:r>
          </a:p>
        </p:txBody>
      </p:sp>
      <p:sp>
        <p:nvSpPr>
          <p:cNvPr id="3" name="Date Placeholder 2">
            <a:extLst>
              <a:ext uri="{FF2B5EF4-FFF2-40B4-BE49-F238E27FC236}">
                <a16:creationId xmlns:a16="http://schemas.microsoft.com/office/drawing/2014/main" id="{5F741A26-9025-496B-9194-7236AE2900F2}"/>
              </a:ext>
            </a:extLst>
          </p:cNvPr>
          <p:cNvSpPr>
            <a:spLocks noGrp="1"/>
          </p:cNvSpPr>
          <p:nvPr>
            <p:ph type="dt" sz="half" idx="15"/>
          </p:nvPr>
        </p:nvSpPr>
        <p:spPr/>
        <p:txBody>
          <a:bodyPr/>
          <a:lstStyle/>
          <a:p>
            <a:r>
              <a:rPr lang="en-GB" dirty="0"/>
              <a:t>H&amp;M Foundation</a:t>
            </a:r>
          </a:p>
        </p:txBody>
      </p:sp>
      <p:sp>
        <p:nvSpPr>
          <p:cNvPr id="4" name="Footer Placeholder 3">
            <a:extLst>
              <a:ext uri="{FF2B5EF4-FFF2-40B4-BE49-F238E27FC236}">
                <a16:creationId xmlns:a16="http://schemas.microsoft.com/office/drawing/2014/main" id="{EBD79638-BB1B-448A-BD97-79C323A8827F}"/>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C2EA6F6A-AC67-419D-B1EC-5AAC27C055AB}"/>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10" name="Text Placeholder 6">
            <a:extLst>
              <a:ext uri="{FF2B5EF4-FFF2-40B4-BE49-F238E27FC236}">
                <a16:creationId xmlns:a16="http://schemas.microsoft.com/office/drawing/2014/main" id="{F7671ED3-0926-4DBF-A659-6B7EEEA4E41E}"/>
              </a:ext>
            </a:extLst>
          </p:cNvPr>
          <p:cNvSpPr>
            <a:spLocks noGrp="1"/>
          </p:cNvSpPr>
          <p:nvPr>
            <p:ph type="body" sz="quarter" idx="18"/>
          </p:nvPr>
        </p:nvSpPr>
        <p:spPr>
          <a:xfrm>
            <a:off x="6551269" y="1781275"/>
            <a:ext cx="5161305"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72045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21285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larg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a:lstStyle>
            <a:lvl1pPr>
              <a:defRPr sz="2461"/>
            </a:lvl1pPr>
            <a:lvl2pPr>
              <a:defRPr sz="2461"/>
            </a:lvl2pPr>
            <a:lvl3pPr>
              <a:defRPr sz="2461"/>
            </a:lvl3pPr>
            <a:lvl4pPr>
              <a:defRPr sz="2461"/>
            </a:lvl4pPr>
            <a:lvl5pPr>
              <a:defRPr sz="246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5226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arg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numCol="2" spcCol="216000"/>
          <a:lstStyle>
            <a:lvl1pPr>
              <a:defRPr sz="2461"/>
            </a:lvl1pPr>
            <a:lvl2pPr>
              <a:defRPr sz="2461"/>
            </a:lvl2pPr>
            <a:lvl3pPr>
              <a:defRPr sz="2461"/>
            </a:lvl3pPr>
            <a:lvl4pPr>
              <a:defRPr sz="2461"/>
            </a:lvl4pPr>
            <a:lvl5pPr>
              <a:defRPr sz="246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16937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 pictur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00B1567-3D1C-4B36-B3CB-E079F1E38156}"/>
              </a:ext>
            </a:extLst>
          </p:cNvPr>
          <p:cNvSpPr>
            <a:spLocks noGrp="1"/>
          </p:cNvSpPr>
          <p:nvPr>
            <p:ph type="pic" sz="quarter" idx="13"/>
          </p:nvPr>
        </p:nvSpPr>
        <p:spPr>
          <a:xfrm>
            <a:off x="0" y="1"/>
            <a:ext cx="12192000" cy="6857999"/>
          </a:xfrm>
          <a:solidFill>
            <a:schemeClr val="bg1"/>
          </a:solidFill>
        </p:spPr>
        <p:txBody>
          <a:bodyPr lIns="180000" tIns="180000"/>
          <a:lstStyle>
            <a:lvl1pPr marL="0" indent="0" algn="l">
              <a:buNone/>
              <a:defRPr sz="1477">
                <a:solidFill>
                  <a:schemeClr val="tx1"/>
                </a:solidFill>
              </a:defRPr>
            </a:lvl1pPr>
          </a:lstStyle>
          <a:p>
            <a:r>
              <a:rPr lang="en-GB" dirty="0"/>
              <a:t>Click icon to add picture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3" name="Title 2">
            <a:extLst>
              <a:ext uri="{FF2B5EF4-FFF2-40B4-BE49-F238E27FC236}">
                <a16:creationId xmlns:a16="http://schemas.microsoft.com/office/drawing/2014/main" id="{2A904E44-6373-44CB-9B4E-3A2CFC123B3A}"/>
              </a:ext>
            </a:extLst>
          </p:cNvPr>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7239895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E826E2-7C2F-55C5-B836-9B3CFF619217}"/>
              </a:ext>
            </a:extLst>
          </p:cNvPr>
          <p:cNvGraphicFramePr>
            <a:graphicFrameLocks noChangeAspect="1"/>
          </p:cNvGraphicFramePr>
          <p:nvPr userDrawn="1">
            <p:custDataLst>
              <p:tags r:id="rId38"/>
            </p:custDataLst>
            <p:extLst>
              <p:ext uri="{D42A27DB-BD31-4B8C-83A1-F6EECF244321}">
                <p14:modId xmlns:p14="http://schemas.microsoft.com/office/powerpoint/2010/main" val="813475505"/>
              </p:ext>
            </p:extLst>
          </p:nvPr>
        </p:nvGraphicFramePr>
        <p:xfrm>
          <a:off x="1251" y="1232"/>
          <a:ext cx="1252" cy="1232"/>
        </p:xfrm>
        <a:graphic>
          <a:graphicData uri="http://schemas.openxmlformats.org/presentationml/2006/ole">
            <mc:AlternateContent xmlns:mc="http://schemas.openxmlformats.org/markup-compatibility/2006">
              <mc:Choice xmlns:v="urn:schemas-microsoft-com:vml" Requires="v">
                <p:oleObj name="think-cell Slide" r:id="rId39" imgW="512" imgH="514" progId="TCLayout.ActiveDocument.1">
                  <p:embed/>
                </p:oleObj>
              </mc:Choice>
              <mc:Fallback>
                <p:oleObj name="think-cell Slide" r:id="rId39" imgW="512" imgH="514" progId="TCLayout.ActiveDocument.1">
                  <p:embed/>
                  <p:pic>
                    <p:nvPicPr>
                      <p:cNvPr id="8" name="think-cell data - do not delete" hidden="1">
                        <a:extLst>
                          <a:ext uri="{FF2B5EF4-FFF2-40B4-BE49-F238E27FC236}">
                            <a16:creationId xmlns:a16="http://schemas.microsoft.com/office/drawing/2014/main" id="{EEE826E2-7C2F-55C5-B836-9B3CFF619217}"/>
                          </a:ext>
                        </a:extLst>
                      </p:cNvPr>
                      <p:cNvPicPr/>
                      <p:nvPr/>
                    </p:nvPicPr>
                    <p:blipFill>
                      <a:blip r:embed="rId40"/>
                      <a:stretch>
                        <a:fillRect/>
                      </a:stretch>
                    </p:blipFill>
                    <p:spPr>
                      <a:xfrm>
                        <a:off x="1251" y="1232"/>
                        <a:ext cx="1252" cy="1232"/>
                      </a:xfrm>
                      <a:prstGeom prst="rect">
                        <a:avLst/>
                      </a:prstGeom>
                    </p:spPr>
                  </p:pic>
                </p:oleObj>
              </mc:Fallback>
            </mc:AlternateContent>
          </a:graphicData>
        </a:graphic>
      </p:graphicFrame>
      <p:sp>
        <p:nvSpPr>
          <p:cNvPr id="2" name="Title Placeholder 1"/>
          <p:cNvSpPr>
            <a:spLocks noGrp="1"/>
          </p:cNvSpPr>
          <p:nvPr>
            <p:ph type="title"/>
          </p:nvPr>
        </p:nvSpPr>
        <p:spPr>
          <a:xfrm>
            <a:off x="466725" y="527303"/>
            <a:ext cx="11245850" cy="1008000"/>
          </a:xfrm>
          <a:prstGeom prst="rect">
            <a:avLst/>
          </a:prstGeom>
        </p:spPr>
        <p:txBody>
          <a:bodyPr vert="horz" lIns="0" tIns="0" rIns="0" bIns="0" rtlCol="0" anchor="t" anchorCtr="0">
            <a:noAutofit/>
          </a:bodyPr>
          <a:lstStyle/>
          <a:p>
            <a:r>
              <a:rPr lang="en-GB" noProof="0" dirty="0"/>
              <a:t>Klicka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mall för </a:t>
            </a:r>
            <a:r>
              <a:rPr lang="en-GB" noProof="0" dirty="0" err="1"/>
              <a:t>rubrikformat</a:t>
            </a:r>
            <a:endParaRPr lang="en-GB" noProof="0" dirty="0"/>
          </a:p>
        </p:txBody>
      </p:sp>
      <p:sp>
        <p:nvSpPr>
          <p:cNvPr id="3" name="Text Placeholder 2"/>
          <p:cNvSpPr>
            <a:spLocks noGrp="1"/>
          </p:cNvSpPr>
          <p:nvPr>
            <p:ph type="body" idx="1"/>
          </p:nvPr>
        </p:nvSpPr>
        <p:spPr bwMode="white">
          <a:xfrm>
            <a:off x="469394" y="1772343"/>
            <a:ext cx="11243181" cy="4356000"/>
          </a:xfrm>
          <a:prstGeom prst="rect">
            <a:avLst/>
          </a:prstGeom>
        </p:spPr>
        <p:txBody>
          <a:bodyPr vert="horz" lIns="0" tIns="0" rIns="0" bIns="0" rtlCol="0">
            <a:noAutofit/>
          </a:bodyPr>
          <a:lstStyle/>
          <a:p>
            <a:pPr lvl="0"/>
            <a:r>
              <a:rPr lang="en-GB" noProof="0" dirty="0"/>
              <a:t>Klicka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Date Placeholder 3"/>
          <p:cNvSpPr>
            <a:spLocks noGrp="1"/>
          </p:cNvSpPr>
          <p:nvPr>
            <p:ph type="dt" sz="half" idx="2"/>
          </p:nvPr>
        </p:nvSpPr>
        <p:spPr>
          <a:xfrm>
            <a:off x="469394" y="6377803"/>
            <a:ext cx="1728000" cy="144000"/>
          </a:xfrm>
          <a:prstGeom prst="rect">
            <a:avLst/>
          </a:prstGeom>
        </p:spPr>
        <p:txBody>
          <a:bodyPr vert="horz" lIns="0" tIns="0" rIns="0" bIns="0" rtlCol="0" anchor="b" anchorCtr="0"/>
          <a:lstStyle>
            <a:lvl1pPr algn="l">
              <a:defRPr sz="739"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GB" dirty="0"/>
              <a:t>H&amp;M Foundation</a:t>
            </a:r>
            <a:endParaRPr lang="en-GB"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165661" y="6377803"/>
            <a:ext cx="540000" cy="144000"/>
          </a:xfrm>
          <a:prstGeom prst="rect">
            <a:avLst/>
          </a:prstGeom>
        </p:spPr>
        <p:txBody>
          <a:bodyPr vert="horz" lIns="0" tIns="0" rIns="0" bIns="0" rtlCol="0" anchor="b" anchorCtr="0"/>
          <a:lstStyle>
            <a:lvl1pPr algn="r">
              <a:defRPr sz="739"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7795250" y="6377803"/>
            <a:ext cx="3240000" cy="144000"/>
          </a:xfrm>
          <a:prstGeom prst="rect">
            <a:avLst/>
          </a:prstGeom>
        </p:spPr>
        <p:txBody>
          <a:bodyPr vert="horz" lIns="0" tIns="0" rIns="0" bIns="0" rtlCol="0" anchor="b" anchorCtr="0"/>
          <a:lstStyle>
            <a:lvl1pPr algn="r">
              <a:defRPr sz="739" kern="1200" cap="none" spc="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527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hdr="0" ftr="0"/>
  <p:txStyles>
    <p:title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92146" indent="-92146" algn="l" defTabSz="685312" rtl="0" eaLnBrk="1" latinLnBrk="0" hangingPunct="1">
        <a:lnSpc>
          <a:spcPct val="100000"/>
        </a:lnSpc>
        <a:spcBef>
          <a:spcPts val="739"/>
        </a:spcBef>
        <a:spcAft>
          <a:spcPts val="739"/>
        </a:spcAft>
        <a:buClrTx/>
        <a:buFont typeface="Arial" panose="020B0604020202020204" pitchFamily="34" charset="0"/>
        <a:buChar char="•"/>
        <a:defRPr sz="1477" kern="1200">
          <a:solidFill>
            <a:schemeClr val="tx1"/>
          </a:solidFill>
          <a:latin typeface="Arial" panose="020B0604020202020204" pitchFamily="34" charset="0"/>
          <a:ea typeface="+mn-ea"/>
          <a:cs typeface="Arial" panose="020B0604020202020204" pitchFamily="34" charset="0"/>
        </a:defRPr>
      </a:lvl1pPr>
      <a:lvl2pPr marL="92146" indent="-92146" algn="l" defTabSz="685312" rtl="0" eaLnBrk="1" latinLnBrk="0" hangingPunct="1">
        <a:lnSpc>
          <a:spcPct val="100000"/>
        </a:lnSpc>
        <a:spcBef>
          <a:spcPts val="739"/>
        </a:spcBef>
        <a:spcAft>
          <a:spcPts val="739"/>
        </a:spcAft>
        <a:buFont typeface="Arial"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2pPr>
      <a:lvl3pPr marL="528065" indent="-17365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3pPr>
      <a:lvl4pPr marL="1063219" indent="-180747"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4pPr>
      <a:lvl5pPr marL="1589402" indent="-18128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5pPr>
      <a:lvl6pPr marL="1240422" indent="0" algn="l" defTabSz="685312" rtl="0" eaLnBrk="1" latinLnBrk="0" hangingPunct="1">
        <a:lnSpc>
          <a:spcPct val="90000"/>
        </a:lnSpc>
        <a:spcBef>
          <a:spcPts val="1477"/>
        </a:spcBef>
        <a:buFont typeface="HelveticaNeueLT Pro 55 Roman" panose="020B0604020202020204" pitchFamily="34" charset="0"/>
        <a:buNone/>
        <a:defRPr sz="1279" kern="1200">
          <a:solidFill>
            <a:schemeClr val="tx1"/>
          </a:solidFill>
          <a:latin typeface="+mn-lt"/>
          <a:ea typeface="+mn-ea"/>
          <a:cs typeface="+mn-cs"/>
        </a:defRPr>
      </a:lvl6pPr>
      <a:lvl7pPr marL="1594828"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7pPr>
      <a:lvl8pPr marL="1842913"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8pPr>
      <a:lvl9pPr marL="2090997"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9pPr>
    </p:bodyStyle>
    <p:otherStyle>
      <a:defPPr>
        <a:defRPr lang="en-US"/>
      </a:defPPr>
      <a:lvl1pPr marL="0" algn="l" defTabSz="685312" rtl="0" eaLnBrk="1" latinLnBrk="0" hangingPunct="1">
        <a:defRPr sz="1350" kern="1200">
          <a:solidFill>
            <a:schemeClr val="tx1"/>
          </a:solidFill>
          <a:latin typeface="+mn-lt"/>
          <a:ea typeface="+mn-ea"/>
          <a:cs typeface="+mn-cs"/>
        </a:defRPr>
      </a:lvl1pPr>
      <a:lvl2pPr marL="342656" algn="l" defTabSz="685312" rtl="0" eaLnBrk="1" latinLnBrk="0" hangingPunct="1">
        <a:defRPr sz="1350" kern="1200">
          <a:solidFill>
            <a:schemeClr val="tx1"/>
          </a:solidFill>
          <a:latin typeface="+mn-lt"/>
          <a:ea typeface="+mn-ea"/>
          <a:cs typeface="+mn-cs"/>
        </a:defRPr>
      </a:lvl2pPr>
      <a:lvl3pPr marL="685312" algn="l" defTabSz="685312" rtl="0" eaLnBrk="1" latinLnBrk="0" hangingPunct="1">
        <a:defRPr sz="1350" kern="1200">
          <a:solidFill>
            <a:schemeClr val="tx1"/>
          </a:solidFill>
          <a:latin typeface="+mn-lt"/>
          <a:ea typeface="+mn-ea"/>
          <a:cs typeface="+mn-cs"/>
        </a:defRPr>
      </a:lvl3pPr>
      <a:lvl4pPr marL="1027969" algn="l" defTabSz="685312" rtl="0" eaLnBrk="1" latinLnBrk="0" hangingPunct="1">
        <a:defRPr sz="1350" kern="1200">
          <a:solidFill>
            <a:schemeClr val="tx1"/>
          </a:solidFill>
          <a:latin typeface="+mn-lt"/>
          <a:ea typeface="+mn-ea"/>
          <a:cs typeface="+mn-cs"/>
        </a:defRPr>
      </a:lvl4pPr>
      <a:lvl5pPr marL="1370626" algn="l" defTabSz="685312" rtl="0" eaLnBrk="1" latinLnBrk="0" hangingPunct="1">
        <a:defRPr sz="1350" kern="1200">
          <a:solidFill>
            <a:schemeClr val="tx1"/>
          </a:solidFill>
          <a:latin typeface="+mn-lt"/>
          <a:ea typeface="+mn-ea"/>
          <a:cs typeface="+mn-cs"/>
        </a:defRPr>
      </a:lvl5pPr>
      <a:lvl6pPr marL="1713283" algn="l" defTabSz="685312" rtl="0" eaLnBrk="1" latinLnBrk="0" hangingPunct="1">
        <a:defRPr sz="1350" kern="1200">
          <a:solidFill>
            <a:schemeClr val="tx1"/>
          </a:solidFill>
          <a:latin typeface="+mn-lt"/>
          <a:ea typeface="+mn-ea"/>
          <a:cs typeface="+mn-cs"/>
        </a:defRPr>
      </a:lvl6pPr>
      <a:lvl7pPr marL="2055939" algn="l" defTabSz="685312" rtl="0" eaLnBrk="1" latinLnBrk="0" hangingPunct="1">
        <a:defRPr sz="1350" kern="1200">
          <a:solidFill>
            <a:schemeClr val="tx1"/>
          </a:solidFill>
          <a:latin typeface="+mn-lt"/>
          <a:ea typeface="+mn-ea"/>
          <a:cs typeface="+mn-cs"/>
        </a:defRPr>
      </a:lvl7pPr>
      <a:lvl8pPr marL="2398596" algn="l" defTabSz="685312" rtl="0" eaLnBrk="1" latinLnBrk="0" hangingPunct="1">
        <a:defRPr sz="1350" kern="1200">
          <a:solidFill>
            <a:schemeClr val="tx1"/>
          </a:solidFill>
          <a:latin typeface="+mn-lt"/>
          <a:ea typeface="+mn-ea"/>
          <a:cs typeface="+mn-cs"/>
        </a:defRPr>
      </a:lvl8pPr>
      <a:lvl9pPr marL="2741252" algn="l" defTabSz="68531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94">
          <p15:clr>
            <a:srgbClr val="F26B43"/>
          </p15:clr>
        </p15:guide>
        <p15:guide id="4" pos="1382">
          <p15:clr>
            <a:srgbClr val="F26B43"/>
          </p15:clr>
        </p15:guide>
        <p15:guide id="5" pos="1495">
          <p15:clr>
            <a:srgbClr val="F26B43"/>
          </p15:clr>
        </p15:guide>
        <p15:guide id="6" pos="2582">
          <p15:clr>
            <a:srgbClr val="F26B43"/>
          </p15:clr>
        </p15:guide>
        <p15:guide id="7" pos="2696">
          <p15:clr>
            <a:srgbClr val="F26B43"/>
          </p15:clr>
        </p15:guide>
        <p15:guide id="8" pos="3783">
          <p15:clr>
            <a:srgbClr val="F26B43"/>
          </p15:clr>
        </p15:guide>
        <p15:guide id="9" pos="3896">
          <p15:clr>
            <a:srgbClr val="F26B43"/>
          </p15:clr>
        </p15:guide>
        <p15:guide id="10" pos="4983">
          <p15:clr>
            <a:srgbClr val="F26B43"/>
          </p15:clr>
        </p15:guide>
        <p15:guide id="11" pos="5097">
          <p15:clr>
            <a:srgbClr val="F26B43"/>
          </p15:clr>
        </p15:guide>
        <p15:guide id="12" pos="6184">
          <p15:clr>
            <a:srgbClr val="F26B43"/>
          </p15:clr>
        </p15:guide>
        <p15:guide id="13" pos="6297">
          <p15:clr>
            <a:srgbClr val="F26B43"/>
          </p15:clr>
        </p15:guide>
        <p15:guide id="14" pos="7378">
          <p15:clr>
            <a:srgbClr val="F26B43"/>
          </p15:clr>
        </p15:guide>
        <p15:guide id="15" orient="horz">
          <p15:clr>
            <a:srgbClr val="F26B43"/>
          </p15:clr>
        </p15:guide>
        <p15:guide id="16" orient="horz" pos="4320">
          <p15:clr>
            <a:srgbClr val="F26B43"/>
          </p15:clr>
        </p15:guide>
        <p15:guide id="17" orient="horz" pos="362">
          <p15:clr>
            <a:srgbClr val="F26B43"/>
          </p15:clr>
        </p15:guide>
        <p15:guide id="19" orient="horz" pos="1267">
          <p15:clr>
            <a:srgbClr val="F26B43"/>
          </p15:clr>
        </p15:guide>
        <p15:guide id="20" orient="horz" pos="2057">
          <p15:clr>
            <a:srgbClr val="F26B43"/>
          </p15:clr>
        </p15:guide>
        <p15:guide id="21" orient="horz" pos="2171">
          <p15:clr>
            <a:srgbClr val="F26B43"/>
          </p15:clr>
        </p15:guide>
        <p15:guide id="22" orient="horz" pos="2962">
          <p15:clr>
            <a:srgbClr val="F26B43"/>
          </p15:clr>
        </p15:guide>
        <p15:guide id="23" orient="horz" pos="3075">
          <p15:clr>
            <a:srgbClr val="F26B43"/>
          </p15:clr>
        </p15:guide>
        <p15:guide id="24" orient="horz" pos="3866">
          <p15:clr>
            <a:srgbClr val="F26B43"/>
          </p15:clr>
        </p15:guide>
        <p15:guide id="25" pos="3840">
          <p15:clr>
            <a:srgbClr val="F26B43"/>
          </p15:clr>
        </p15:guide>
        <p15:guide id="26" orient="horz" pos="1147">
          <p15:clr>
            <a:srgbClr val="F26B43"/>
          </p15:clr>
        </p15:guide>
        <p15:guide id="27" orient="horz" pos="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2.xml"/><Relationship Id="rId6" Type="http://schemas.openxmlformats.org/officeDocument/2006/relationships/hyperlink" Target="mailto:info@hmfoundation.com"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Layout" Target="../slideLayouts/slideLayout33.xml"/><Relationship Id="rId5" Type="http://schemas.openxmlformats.org/officeDocument/2006/relationships/image" Target="../media/image7.png"/><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32.xml"/><Relationship Id="rId5" Type="http://schemas.openxmlformats.org/officeDocument/2006/relationships/image" Target="../media/image36.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hyperlink" Target="mailto:info@hmfoundation.com" TargetMode="External"/><Relationship Id="rId4" Type="http://schemas.openxmlformats.org/officeDocument/2006/relationships/hyperlink" Target="https://hmfoundatio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hyperlink" Target="https://apparelimpact.org/wp-content/uploads/2025/07/Taking-Stock-2025.pdf" TargetMode="External"/><Relationship Id="rId13" Type="http://schemas.openxmlformats.org/officeDocument/2006/relationships/image" Target="../media/image19.jpg"/><Relationship Id="rId3" Type="http://schemas.openxmlformats.org/officeDocument/2006/relationships/hyperlink" Target="https://www.fao.org/faostat/en/#data/QCL" TargetMode="External"/><Relationship Id="rId7" Type="http://schemas.openxmlformats.org/officeDocument/2006/relationships/hyperlink" Target="https://www.unep.org/technical-highlight/sustainable-fashion-take-centre-stage-zero-waste-day?utm_source=chatgpt.com" TargetMode="External"/><Relationship Id="rId12"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hyperlink" Target="https://www.oecd.org/en/publications/policy-scenarios-for-eliminating-plastic-pollution-by-2040_76400890-en/full-report.html" TargetMode="External"/><Relationship Id="rId11" Type="http://schemas.openxmlformats.org/officeDocument/2006/relationships/image" Target="../media/image17.jpg"/><Relationship Id="rId5" Type="http://schemas.openxmlformats.org/officeDocument/2006/relationships/hyperlink" Target="https://bettercotton.org/field-level-results-impact/key-sustainability-issues/pesticides-and-crop-protection-in-cotton-farming/" TargetMode="External"/><Relationship Id="rId10" Type="http://schemas.openxmlformats.org/officeDocument/2006/relationships/image" Target="../media/image16.jpg"/><Relationship Id="rId4" Type="http://schemas.openxmlformats.org/officeDocument/2006/relationships/hyperlink" Target="https://wedocs.unep.org/rest/api/core/bitstreams/c2f77b11-e92c-4428-a8bf-1a63c9e5ad45/content" TargetMode="External"/><Relationship Id="rId9" Type="http://schemas.openxmlformats.org/officeDocument/2006/relationships/hyperlink" Target="https://www.unccd.int/sites/default/files/2024-12/UNCCD-Fashion%26LAND-FINAL%20online%20publication_final_single%20pages.pdf" TargetMode="External"/><Relationship Id="rId1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0F50755F-8A54-F502-DAC9-F0CE2279B7C6}"/>
              </a:ext>
            </a:extLst>
          </p:cNvPr>
          <p:cNvSpPr/>
          <p:nvPr/>
        </p:nvSpPr>
        <p:spPr>
          <a:xfrm>
            <a:off x="9645585" y="3770768"/>
            <a:ext cx="2279154" cy="2649452"/>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60" name="TextBox 59">
            <a:extLst>
              <a:ext uri="{FF2B5EF4-FFF2-40B4-BE49-F238E27FC236}">
                <a16:creationId xmlns:a16="http://schemas.microsoft.com/office/drawing/2014/main" id="{ED286725-A2BA-DE7C-69B3-65D75408ECB6}"/>
              </a:ext>
            </a:extLst>
          </p:cNvPr>
          <p:cNvSpPr txBox="1"/>
          <p:nvPr/>
        </p:nvSpPr>
        <p:spPr>
          <a:xfrm>
            <a:off x="9747953" y="3918377"/>
            <a:ext cx="2017146" cy="2236638"/>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Start finding changes to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Reimagine the System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Start moving the needle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Optional printable content</a:t>
            </a: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61" name="TextBox 60">
            <a:extLst>
              <a:ext uri="{FF2B5EF4-FFF2-40B4-BE49-F238E27FC236}">
                <a16:creationId xmlns:a16="http://schemas.microsoft.com/office/drawing/2014/main" id="{2207879F-D2C7-0AD3-EA22-6C698CFB841D}"/>
              </a:ext>
            </a:extLst>
          </p:cNvPr>
          <p:cNvSpPr txBox="1"/>
          <p:nvPr/>
        </p:nvSpPr>
        <p:spPr>
          <a:xfrm>
            <a:off x="7992715" y="5568139"/>
            <a:ext cx="1595597"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Developing the system to achieve decarbonisation though greater, and just impact</a:t>
            </a:r>
          </a:p>
        </p:txBody>
      </p:sp>
      <p:sp>
        <p:nvSpPr>
          <p:cNvPr id="62" name="Rectangle 61">
            <a:extLst>
              <a:ext uri="{FF2B5EF4-FFF2-40B4-BE49-F238E27FC236}">
                <a16:creationId xmlns:a16="http://schemas.microsoft.com/office/drawing/2014/main" id="{7BFE1F2D-4F49-D255-159D-6F9984BF8A63}"/>
              </a:ext>
            </a:extLst>
          </p:cNvPr>
          <p:cNvSpPr/>
          <p:nvPr/>
        </p:nvSpPr>
        <p:spPr>
          <a:xfrm>
            <a:off x="7992715" y="4715879"/>
            <a:ext cx="1595598" cy="821979"/>
          </a:xfrm>
          <a:custGeom>
            <a:avLst/>
            <a:gdLst>
              <a:gd name="csX0" fmla="*/ 0 w 1595598"/>
              <a:gd name="csY0" fmla="*/ 0 h 821979"/>
              <a:gd name="csX1" fmla="*/ 515910 w 1595598"/>
              <a:gd name="csY1" fmla="*/ 0 h 821979"/>
              <a:gd name="csX2" fmla="*/ 1047776 w 1595598"/>
              <a:gd name="csY2" fmla="*/ 0 h 821979"/>
              <a:gd name="csX3" fmla="*/ 1595598 w 1595598"/>
              <a:gd name="csY3" fmla="*/ 0 h 821979"/>
              <a:gd name="csX4" fmla="*/ 1595598 w 1595598"/>
              <a:gd name="csY4" fmla="*/ 419209 h 821979"/>
              <a:gd name="csX5" fmla="*/ 1595598 w 1595598"/>
              <a:gd name="csY5" fmla="*/ 821979 h 821979"/>
              <a:gd name="csX6" fmla="*/ 1047776 w 1595598"/>
              <a:gd name="csY6" fmla="*/ 821979 h 821979"/>
              <a:gd name="csX7" fmla="*/ 563778 w 1595598"/>
              <a:gd name="csY7" fmla="*/ 821979 h 821979"/>
              <a:gd name="csX8" fmla="*/ 0 w 1595598"/>
              <a:gd name="csY8" fmla="*/ 821979 h 821979"/>
              <a:gd name="csX9" fmla="*/ 0 w 1595598"/>
              <a:gd name="csY9" fmla="*/ 419209 h 821979"/>
              <a:gd name="csX10" fmla="*/ 0 w 1595598"/>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95598" h="821979" extrusionOk="0">
                <a:moveTo>
                  <a:pt x="0" y="0"/>
                </a:moveTo>
                <a:cubicBezTo>
                  <a:pt x="220630" y="-24757"/>
                  <a:pt x="262299" y="-9173"/>
                  <a:pt x="515910" y="0"/>
                </a:cubicBezTo>
                <a:cubicBezTo>
                  <a:pt x="769521" y="9173"/>
                  <a:pt x="848302" y="-1322"/>
                  <a:pt x="1047776" y="0"/>
                </a:cubicBezTo>
                <a:cubicBezTo>
                  <a:pt x="1247250" y="1322"/>
                  <a:pt x="1350369" y="-18578"/>
                  <a:pt x="1595598" y="0"/>
                </a:cubicBezTo>
                <a:cubicBezTo>
                  <a:pt x="1611650" y="129369"/>
                  <a:pt x="1581866" y="299778"/>
                  <a:pt x="1595598" y="419209"/>
                </a:cubicBezTo>
                <a:cubicBezTo>
                  <a:pt x="1609330" y="538640"/>
                  <a:pt x="1612424" y="728297"/>
                  <a:pt x="1595598" y="821979"/>
                </a:cubicBezTo>
                <a:cubicBezTo>
                  <a:pt x="1475062" y="824870"/>
                  <a:pt x="1272650" y="842071"/>
                  <a:pt x="1047776" y="821979"/>
                </a:cubicBezTo>
                <a:cubicBezTo>
                  <a:pt x="822902" y="801887"/>
                  <a:pt x="684498" y="804162"/>
                  <a:pt x="563778" y="821979"/>
                </a:cubicBezTo>
                <a:cubicBezTo>
                  <a:pt x="443058" y="839796"/>
                  <a:pt x="124572" y="824495"/>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3</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120 min: Reimagining the future system</a:t>
            </a:r>
          </a:p>
        </p:txBody>
      </p:sp>
      <p:sp>
        <p:nvSpPr>
          <p:cNvPr id="53" name="Rectangle 52">
            <a:extLst>
              <a:ext uri="{FF2B5EF4-FFF2-40B4-BE49-F238E27FC236}">
                <a16:creationId xmlns:a16="http://schemas.microsoft.com/office/drawing/2014/main" id="{375989BD-8CF1-54B3-4779-D013F9A93DD3}"/>
              </a:ext>
            </a:extLst>
          </p:cNvPr>
          <p:cNvSpPr/>
          <p:nvPr/>
        </p:nvSpPr>
        <p:spPr>
          <a:xfrm>
            <a:off x="5294966" y="3770768"/>
            <a:ext cx="2279154" cy="2649452"/>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55" name="TextBox 54">
            <a:extLst>
              <a:ext uri="{FF2B5EF4-FFF2-40B4-BE49-F238E27FC236}">
                <a16:creationId xmlns:a16="http://schemas.microsoft.com/office/drawing/2014/main" id="{AE488C00-6ADC-8323-4CB6-B25AF5A75228}"/>
              </a:ext>
            </a:extLst>
          </p:cNvPr>
          <p:cNvSpPr txBox="1"/>
          <p:nvPr/>
        </p:nvSpPr>
        <p:spPr>
          <a:xfrm>
            <a:off x="5397334" y="3918377"/>
            <a:ext cx="2017146" cy="2379882"/>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Find what impacts the system</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Place forces on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Turn challenges into opportunities</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4: Reflect on opportunities for change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Optional printable content</a:t>
            </a: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56" name="TextBox 55">
            <a:extLst>
              <a:ext uri="{FF2B5EF4-FFF2-40B4-BE49-F238E27FC236}">
                <a16:creationId xmlns:a16="http://schemas.microsoft.com/office/drawing/2014/main" id="{043DF16F-9CFF-E388-4EB1-705F16DBEE76}"/>
              </a:ext>
            </a:extLst>
          </p:cNvPr>
          <p:cNvSpPr txBox="1"/>
          <p:nvPr/>
        </p:nvSpPr>
        <p:spPr>
          <a:xfrm>
            <a:off x="3642097" y="5409637"/>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Identifying key impacting forces in the system and identifying opportunities to act</a:t>
            </a:r>
          </a:p>
        </p:txBody>
      </p:sp>
      <p:sp>
        <p:nvSpPr>
          <p:cNvPr id="57" name="Rectangle 56">
            <a:extLst>
              <a:ext uri="{FF2B5EF4-FFF2-40B4-BE49-F238E27FC236}">
                <a16:creationId xmlns:a16="http://schemas.microsoft.com/office/drawing/2014/main" id="{7B960C43-91C8-AA9D-E718-B92DBB6D49B7}"/>
              </a:ext>
            </a:extLst>
          </p:cNvPr>
          <p:cNvSpPr/>
          <p:nvPr/>
        </p:nvSpPr>
        <p:spPr>
          <a:xfrm>
            <a:off x="3642096" y="4715879"/>
            <a:ext cx="1595598" cy="821979"/>
          </a:xfrm>
          <a:custGeom>
            <a:avLst/>
            <a:gdLst>
              <a:gd name="csX0" fmla="*/ 0 w 1595598"/>
              <a:gd name="csY0" fmla="*/ 0 h 821979"/>
              <a:gd name="csX1" fmla="*/ 515910 w 1595598"/>
              <a:gd name="csY1" fmla="*/ 0 h 821979"/>
              <a:gd name="csX2" fmla="*/ 1047776 w 1595598"/>
              <a:gd name="csY2" fmla="*/ 0 h 821979"/>
              <a:gd name="csX3" fmla="*/ 1595598 w 1595598"/>
              <a:gd name="csY3" fmla="*/ 0 h 821979"/>
              <a:gd name="csX4" fmla="*/ 1595598 w 1595598"/>
              <a:gd name="csY4" fmla="*/ 419209 h 821979"/>
              <a:gd name="csX5" fmla="*/ 1595598 w 1595598"/>
              <a:gd name="csY5" fmla="*/ 821979 h 821979"/>
              <a:gd name="csX6" fmla="*/ 1047776 w 1595598"/>
              <a:gd name="csY6" fmla="*/ 821979 h 821979"/>
              <a:gd name="csX7" fmla="*/ 563778 w 1595598"/>
              <a:gd name="csY7" fmla="*/ 821979 h 821979"/>
              <a:gd name="csX8" fmla="*/ 0 w 1595598"/>
              <a:gd name="csY8" fmla="*/ 821979 h 821979"/>
              <a:gd name="csX9" fmla="*/ 0 w 1595598"/>
              <a:gd name="csY9" fmla="*/ 419209 h 821979"/>
              <a:gd name="csX10" fmla="*/ 0 w 1595598"/>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95598" h="821979" extrusionOk="0">
                <a:moveTo>
                  <a:pt x="0" y="0"/>
                </a:moveTo>
                <a:cubicBezTo>
                  <a:pt x="220630" y="-24757"/>
                  <a:pt x="262299" y="-9173"/>
                  <a:pt x="515910" y="0"/>
                </a:cubicBezTo>
                <a:cubicBezTo>
                  <a:pt x="769521" y="9173"/>
                  <a:pt x="848302" y="-1322"/>
                  <a:pt x="1047776" y="0"/>
                </a:cubicBezTo>
                <a:cubicBezTo>
                  <a:pt x="1247250" y="1322"/>
                  <a:pt x="1350369" y="-18578"/>
                  <a:pt x="1595598" y="0"/>
                </a:cubicBezTo>
                <a:cubicBezTo>
                  <a:pt x="1611650" y="129369"/>
                  <a:pt x="1581866" y="299778"/>
                  <a:pt x="1595598" y="419209"/>
                </a:cubicBezTo>
                <a:cubicBezTo>
                  <a:pt x="1609330" y="538640"/>
                  <a:pt x="1612424" y="728297"/>
                  <a:pt x="1595598" y="821979"/>
                </a:cubicBezTo>
                <a:cubicBezTo>
                  <a:pt x="1475062" y="824870"/>
                  <a:pt x="1272650" y="842071"/>
                  <a:pt x="1047776" y="821979"/>
                </a:cubicBezTo>
                <a:cubicBezTo>
                  <a:pt x="822902" y="801887"/>
                  <a:pt x="684498" y="804162"/>
                  <a:pt x="563778" y="821979"/>
                </a:cubicBezTo>
                <a:cubicBezTo>
                  <a:pt x="443058" y="839796"/>
                  <a:pt x="124572" y="824495"/>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2</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90 min: Identifying impact opportunities</a:t>
            </a:r>
          </a:p>
        </p:txBody>
      </p:sp>
      <p:sp>
        <p:nvSpPr>
          <p:cNvPr id="41" name="Rectangle 40">
            <a:extLst>
              <a:ext uri="{FF2B5EF4-FFF2-40B4-BE49-F238E27FC236}">
                <a16:creationId xmlns:a16="http://schemas.microsoft.com/office/drawing/2014/main" id="{C5C66839-1C1B-955F-171B-D877375E07AC}"/>
              </a:ext>
            </a:extLst>
          </p:cNvPr>
          <p:cNvSpPr/>
          <p:nvPr/>
        </p:nvSpPr>
        <p:spPr>
          <a:xfrm>
            <a:off x="9645585" y="969816"/>
            <a:ext cx="2279154" cy="2649452"/>
          </a:xfrm>
          <a:prstGeom prst="rect">
            <a:avLst/>
          </a:prstGeom>
          <a:solidFill>
            <a:srgbClr val="63A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40" name="Rectangle 39">
            <a:extLst>
              <a:ext uri="{FF2B5EF4-FFF2-40B4-BE49-F238E27FC236}">
                <a16:creationId xmlns:a16="http://schemas.microsoft.com/office/drawing/2014/main" id="{609FDCEA-D329-2A7F-2E77-E8403CDC0786}"/>
              </a:ext>
            </a:extLst>
          </p:cNvPr>
          <p:cNvSpPr/>
          <p:nvPr/>
        </p:nvSpPr>
        <p:spPr>
          <a:xfrm>
            <a:off x="5294966" y="969816"/>
            <a:ext cx="2279154" cy="2649452"/>
          </a:xfrm>
          <a:prstGeom prst="rect">
            <a:avLst/>
          </a:prstGeom>
          <a:solidFill>
            <a:srgbClr val="ADE4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grpSp>
        <p:nvGrpSpPr>
          <p:cNvPr id="6" name="Group 5">
            <a:extLst>
              <a:ext uri="{FF2B5EF4-FFF2-40B4-BE49-F238E27FC236}">
                <a16:creationId xmlns:a16="http://schemas.microsoft.com/office/drawing/2014/main" id="{908D306E-F0FF-99ED-F2B5-F61876E3A592}"/>
              </a:ext>
            </a:extLst>
          </p:cNvPr>
          <p:cNvGrpSpPr/>
          <p:nvPr/>
        </p:nvGrpSpPr>
        <p:grpSpPr>
          <a:xfrm>
            <a:off x="466725" y="210163"/>
            <a:ext cx="6292531" cy="252068"/>
            <a:chOff x="479424" y="291943"/>
            <a:chExt cx="6292531" cy="252068"/>
          </a:xfrm>
        </p:grpSpPr>
        <p:sp>
          <p:nvSpPr>
            <p:cNvPr id="7" name="Rounded Rectangle 12">
              <a:extLst>
                <a:ext uri="{FF2B5EF4-FFF2-40B4-BE49-F238E27FC236}">
                  <a16:creationId xmlns:a16="http://schemas.microsoft.com/office/drawing/2014/main" id="{B5535E0E-87B7-9943-8637-FD8F87E58379}"/>
                </a:ext>
              </a:extLst>
            </p:cNvPr>
            <p:cNvSpPr/>
            <p:nvPr/>
          </p:nvSpPr>
          <p:spPr>
            <a:xfrm>
              <a:off x="5305425"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13">
              <a:extLst>
                <a:ext uri="{FF2B5EF4-FFF2-40B4-BE49-F238E27FC236}">
                  <a16:creationId xmlns:a16="http://schemas.microsoft.com/office/drawing/2014/main" id="{967589A6-EC4A-ECD5-C739-0D406AB894D8}"/>
                </a:ext>
              </a:extLst>
            </p:cNvPr>
            <p:cNvSpPr/>
            <p:nvPr/>
          </p:nvSpPr>
          <p:spPr>
            <a:xfrm>
              <a:off x="3696758" y="291943"/>
              <a:ext cx="1466530" cy="252068"/>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9" name="Rounded Rectangle 14">
              <a:extLst>
                <a:ext uri="{FF2B5EF4-FFF2-40B4-BE49-F238E27FC236}">
                  <a16:creationId xmlns:a16="http://schemas.microsoft.com/office/drawing/2014/main" id="{21F54E5D-F128-2970-22AF-850D0BA2BB55}"/>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0" name="Rounded Rectangle 12">
              <a:extLst>
                <a:ext uri="{FF2B5EF4-FFF2-40B4-BE49-F238E27FC236}">
                  <a16:creationId xmlns:a16="http://schemas.microsoft.com/office/drawing/2014/main" id="{F0164B06-E890-534D-7E10-6E0C9F4E97B1}"/>
                </a:ext>
              </a:extLst>
            </p:cNvPr>
            <p:cNvSpPr/>
            <p:nvPr/>
          </p:nvSpPr>
          <p:spPr>
            <a:xfrm>
              <a:off x="479424" y="291943"/>
              <a:ext cx="1466530" cy="252068"/>
            </a:xfrm>
            <a:prstGeom prst="roundRect">
              <a:avLst>
                <a:gd name="adj" fmla="val 0"/>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
        <p:nvSpPr>
          <p:cNvPr id="11" name="Title 1">
            <a:extLst>
              <a:ext uri="{FF2B5EF4-FFF2-40B4-BE49-F238E27FC236}">
                <a16:creationId xmlns:a16="http://schemas.microsoft.com/office/drawing/2014/main" id="{6A8498F5-9ED0-A4C3-F88A-28F13C797137}"/>
              </a:ext>
            </a:extLst>
          </p:cNvPr>
          <p:cNvSpPr>
            <a:spLocks noGrp="1"/>
          </p:cNvSpPr>
          <p:nvPr>
            <p:ph type="title"/>
          </p:nvPr>
        </p:nvSpPr>
        <p:spPr>
          <a:xfrm>
            <a:off x="437850" y="561649"/>
            <a:ext cx="6292531" cy="421821"/>
          </a:xfrm>
        </p:spPr>
        <p:txBody>
          <a:bodyPr/>
          <a:lstStyle/>
          <a:p>
            <a:r>
              <a:rPr lang="en-GB" sz="2000" dirty="0">
                <a:latin typeface="Arial" panose="020B0604020202020204" pitchFamily="34" charset="0"/>
                <a:cs typeface="Arial" panose="020B0604020202020204" pitchFamily="34" charset="0"/>
              </a:rPr>
              <a:t>Executive summary: System Map presentation material</a:t>
            </a:r>
          </a:p>
        </p:txBody>
      </p:sp>
      <p:sp>
        <p:nvSpPr>
          <p:cNvPr id="12" name="Rectangle 11">
            <a:extLst>
              <a:ext uri="{FF2B5EF4-FFF2-40B4-BE49-F238E27FC236}">
                <a16:creationId xmlns:a16="http://schemas.microsoft.com/office/drawing/2014/main" id="{F69F190A-9387-B7C2-7E6B-F13C828648D1}"/>
              </a:ext>
            </a:extLst>
          </p:cNvPr>
          <p:cNvSpPr/>
          <p:nvPr/>
        </p:nvSpPr>
        <p:spPr>
          <a:xfrm>
            <a:off x="373545" y="897048"/>
            <a:ext cx="2834410" cy="4941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sym typeface="Graphik Light"/>
              </a:rPr>
              <a:t>PURPOSE:</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This presentation material is developed to introduce the System Map and enable its practical use</a:t>
            </a:r>
            <a:r>
              <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The System Map is a flexible framework for making sense of the fashion system by bringing key stages, actors, and levers into one place. The following material introduces the map’s purpose, structure, and use, supporting users in understanding how the fashion system works and where change can be made. Optional workshops provide a deeper understanding of the fashion system, one’s position within it, opportunities for impact, and what a future system could look like to enable decarbonisation.</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sym typeface="Graphik Light"/>
              </a:rPr>
              <a:t>PARTICIPATION:</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This material is developed for all actors</a:t>
            </a:r>
            <a:r>
              <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—whether you are actively working within the system or influencing it from the outside—from industry insiders and innovators to policymakers, investors, donors, researchers, and civil society. It is also designed to support new users engaging with the System Map for the first time.</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sym typeface="Graphik Light"/>
              </a:rPr>
              <a:t>PRESENTATION:</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r>
              <a:rPr kumimoji="0" lang="en-GB" sz="9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optional how much of the material you choose to use</a:t>
            </a: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deliver only a keynote presentation or build it out with Workshops 1–3. Each workshop builds on the previous one, but the number of workshops you include and when you run them is entirely </a:t>
            </a:r>
            <a:b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you.</a:t>
            </a: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grpSp>
        <p:nvGrpSpPr>
          <p:cNvPr id="20" name="Group 19">
            <a:extLst>
              <a:ext uri="{FF2B5EF4-FFF2-40B4-BE49-F238E27FC236}">
                <a16:creationId xmlns:a16="http://schemas.microsoft.com/office/drawing/2014/main" id="{A77B71E1-5FB7-7BDB-1656-F85087B7BCB5}"/>
              </a:ext>
            </a:extLst>
          </p:cNvPr>
          <p:cNvGrpSpPr/>
          <p:nvPr/>
        </p:nvGrpSpPr>
        <p:grpSpPr>
          <a:xfrm>
            <a:off x="3428855" y="969816"/>
            <a:ext cx="8502205" cy="5454255"/>
            <a:chOff x="3203456" y="1207425"/>
            <a:chExt cx="5646758" cy="6167266"/>
          </a:xfrm>
        </p:grpSpPr>
        <p:sp>
          <p:nvSpPr>
            <p:cNvPr id="16" name="Rectangle 15">
              <a:extLst>
                <a:ext uri="{FF2B5EF4-FFF2-40B4-BE49-F238E27FC236}">
                  <a16:creationId xmlns:a16="http://schemas.microsoft.com/office/drawing/2014/main" id="{A92035BF-C316-D283-2BCD-DC4F3C400D4C}"/>
                </a:ext>
              </a:extLst>
            </p:cNvPr>
            <p:cNvSpPr/>
            <p:nvPr/>
          </p:nvSpPr>
          <p:spPr>
            <a:xfrm>
              <a:off x="3203456" y="1207425"/>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7" name="Rectangle 16">
              <a:extLst>
                <a:ext uri="{FF2B5EF4-FFF2-40B4-BE49-F238E27FC236}">
                  <a16:creationId xmlns:a16="http://schemas.microsoft.com/office/drawing/2014/main" id="{76108EEF-2F66-78CE-86CF-E42FF561B4EB}"/>
                </a:ext>
              </a:extLst>
            </p:cNvPr>
            <p:cNvSpPr/>
            <p:nvPr/>
          </p:nvSpPr>
          <p:spPr>
            <a:xfrm>
              <a:off x="6097127" y="1207425"/>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8" name="Rectangle 17">
              <a:extLst>
                <a:ext uri="{FF2B5EF4-FFF2-40B4-BE49-F238E27FC236}">
                  <a16:creationId xmlns:a16="http://schemas.microsoft.com/office/drawing/2014/main" id="{0E14808F-2CE6-DAC5-248C-1519BD647E66}"/>
                </a:ext>
              </a:extLst>
            </p:cNvPr>
            <p:cNvSpPr/>
            <p:nvPr/>
          </p:nvSpPr>
          <p:spPr>
            <a:xfrm>
              <a:off x="3203456" y="4378888"/>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9" name="Rectangle 18">
              <a:extLst>
                <a:ext uri="{FF2B5EF4-FFF2-40B4-BE49-F238E27FC236}">
                  <a16:creationId xmlns:a16="http://schemas.microsoft.com/office/drawing/2014/main" id="{5C8A03A5-C1E9-0871-BF71-865EF724EB6B}"/>
                </a:ext>
              </a:extLst>
            </p:cNvPr>
            <p:cNvSpPr/>
            <p:nvPr/>
          </p:nvSpPr>
          <p:spPr>
            <a:xfrm>
              <a:off x="6097127" y="4378888"/>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grpSp>
      <p:pic>
        <p:nvPicPr>
          <p:cNvPr id="33" name="Picture 32">
            <a:extLst>
              <a:ext uri="{FF2B5EF4-FFF2-40B4-BE49-F238E27FC236}">
                <a16:creationId xmlns:a16="http://schemas.microsoft.com/office/drawing/2014/main" id="{BEA4E425-081C-5D65-0D42-B73533798012}"/>
              </a:ext>
            </a:extLst>
          </p:cNvPr>
          <p:cNvPicPr>
            <a:picLocks noChangeAspect="1"/>
          </p:cNvPicPr>
          <p:nvPr/>
        </p:nvPicPr>
        <p:blipFill>
          <a:blip r:embed="rId2"/>
          <a:stretch>
            <a:fillRect/>
          </a:stretch>
        </p:blipFill>
        <p:spPr>
          <a:xfrm>
            <a:off x="3686299" y="1162082"/>
            <a:ext cx="1244112" cy="699813"/>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4C4C2BA2-F313-67A2-AA2A-ACA81308EA41}"/>
              </a:ext>
            </a:extLst>
          </p:cNvPr>
          <p:cNvSpPr txBox="1"/>
          <p:nvPr/>
        </p:nvSpPr>
        <p:spPr>
          <a:xfrm>
            <a:off x="5397334" y="1117425"/>
            <a:ext cx="2017146" cy="2210990"/>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Introduction: Trends shaping the industry of the future and purpose of visualizing the system </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Read the map: Explain the map layers and elements (layers, flow actors)</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Bring map to life: Brief examples of flows to relate to the map</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Final: Inspire to start building on the map</a:t>
            </a:r>
          </a:p>
        </p:txBody>
      </p:sp>
      <p:sp>
        <p:nvSpPr>
          <p:cNvPr id="38" name="TextBox 37">
            <a:extLst>
              <a:ext uri="{FF2B5EF4-FFF2-40B4-BE49-F238E27FC236}">
                <a16:creationId xmlns:a16="http://schemas.microsoft.com/office/drawing/2014/main" id="{3713EA65-6123-FF96-900C-2CDD793E72AC}"/>
              </a:ext>
            </a:extLst>
          </p:cNvPr>
          <p:cNvSpPr txBox="1"/>
          <p:nvPr/>
        </p:nvSpPr>
        <p:spPr>
          <a:xfrm>
            <a:off x="3642097" y="2781003"/>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Creating understanding of the System Map – what it is, why it matters, and how to use it</a:t>
            </a:r>
          </a:p>
        </p:txBody>
      </p:sp>
      <p:sp>
        <p:nvSpPr>
          <p:cNvPr id="39" name="Rectangle 38">
            <a:extLst>
              <a:ext uri="{FF2B5EF4-FFF2-40B4-BE49-F238E27FC236}">
                <a16:creationId xmlns:a16="http://schemas.microsoft.com/office/drawing/2014/main" id="{BB5B3B6A-FA6C-94FE-DCBA-EC410ACD23EE}"/>
              </a:ext>
            </a:extLst>
          </p:cNvPr>
          <p:cNvSpPr/>
          <p:nvPr/>
        </p:nvSpPr>
        <p:spPr>
          <a:xfrm>
            <a:off x="3642096" y="1914927"/>
            <a:ext cx="1497794" cy="821979"/>
          </a:xfrm>
          <a:custGeom>
            <a:avLst/>
            <a:gdLst>
              <a:gd name="csX0" fmla="*/ 0 w 1497794"/>
              <a:gd name="csY0" fmla="*/ 0 h 821979"/>
              <a:gd name="csX1" fmla="*/ 484287 w 1497794"/>
              <a:gd name="csY1" fmla="*/ 0 h 821979"/>
              <a:gd name="csX2" fmla="*/ 983551 w 1497794"/>
              <a:gd name="csY2" fmla="*/ 0 h 821979"/>
              <a:gd name="csX3" fmla="*/ 1497794 w 1497794"/>
              <a:gd name="csY3" fmla="*/ 0 h 821979"/>
              <a:gd name="csX4" fmla="*/ 1497794 w 1497794"/>
              <a:gd name="csY4" fmla="*/ 419209 h 821979"/>
              <a:gd name="csX5" fmla="*/ 1497794 w 1497794"/>
              <a:gd name="csY5" fmla="*/ 821979 h 821979"/>
              <a:gd name="csX6" fmla="*/ 983551 w 1497794"/>
              <a:gd name="csY6" fmla="*/ 821979 h 821979"/>
              <a:gd name="csX7" fmla="*/ 529221 w 1497794"/>
              <a:gd name="csY7" fmla="*/ 821979 h 821979"/>
              <a:gd name="csX8" fmla="*/ 0 w 1497794"/>
              <a:gd name="csY8" fmla="*/ 821979 h 821979"/>
              <a:gd name="csX9" fmla="*/ 0 w 1497794"/>
              <a:gd name="csY9" fmla="*/ 419209 h 821979"/>
              <a:gd name="csX10" fmla="*/ 0 w 1497794"/>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7794" h="821979" extrusionOk="0">
                <a:moveTo>
                  <a:pt x="0" y="0"/>
                </a:moveTo>
                <a:cubicBezTo>
                  <a:pt x="239102" y="16245"/>
                  <a:pt x="304479" y="17753"/>
                  <a:pt x="484287" y="0"/>
                </a:cubicBezTo>
                <a:cubicBezTo>
                  <a:pt x="664095" y="-17753"/>
                  <a:pt x="794047" y="18265"/>
                  <a:pt x="983551" y="0"/>
                </a:cubicBezTo>
                <a:cubicBezTo>
                  <a:pt x="1173055" y="-18265"/>
                  <a:pt x="1317003" y="-22852"/>
                  <a:pt x="1497794" y="0"/>
                </a:cubicBezTo>
                <a:cubicBezTo>
                  <a:pt x="1513846" y="129369"/>
                  <a:pt x="1484062" y="299778"/>
                  <a:pt x="1497794" y="419209"/>
                </a:cubicBezTo>
                <a:cubicBezTo>
                  <a:pt x="1511526" y="538640"/>
                  <a:pt x="1514620" y="728297"/>
                  <a:pt x="1497794" y="821979"/>
                </a:cubicBezTo>
                <a:cubicBezTo>
                  <a:pt x="1347399" y="798960"/>
                  <a:pt x="1189050" y="809143"/>
                  <a:pt x="983551" y="821979"/>
                </a:cubicBezTo>
                <a:cubicBezTo>
                  <a:pt x="778052" y="834815"/>
                  <a:pt x="652021" y="799592"/>
                  <a:pt x="529221" y="821979"/>
                </a:cubicBezTo>
                <a:cubicBezTo>
                  <a:pt x="406421" y="844367"/>
                  <a:pt x="202552" y="832140"/>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System Map </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30 min: Keynote presentation</a:t>
            </a:r>
          </a:p>
        </p:txBody>
      </p:sp>
      <p:sp>
        <p:nvSpPr>
          <p:cNvPr id="43" name="TextBox 42">
            <a:extLst>
              <a:ext uri="{FF2B5EF4-FFF2-40B4-BE49-F238E27FC236}">
                <a16:creationId xmlns:a16="http://schemas.microsoft.com/office/drawing/2014/main" id="{16D5BEA1-79C8-2FB2-4F7B-BCF640E0A1F3}"/>
              </a:ext>
            </a:extLst>
          </p:cNvPr>
          <p:cNvSpPr txBox="1"/>
          <p:nvPr/>
        </p:nvSpPr>
        <p:spPr>
          <a:xfrm>
            <a:off x="9747953" y="1117425"/>
            <a:ext cx="2017146" cy="1898853"/>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Place yourself on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Map relationships and influences</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Reflect on opportunities for collaboration</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p:txBody>
      </p:sp>
      <p:sp>
        <p:nvSpPr>
          <p:cNvPr id="44" name="TextBox 43">
            <a:extLst>
              <a:ext uri="{FF2B5EF4-FFF2-40B4-BE49-F238E27FC236}">
                <a16:creationId xmlns:a16="http://schemas.microsoft.com/office/drawing/2014/main" id="{653EABA3-4DBF-C68D-E545-E8566719C9BD}"/>
              </a:ext>
            </a:extLst>
          </p:cNvPr>
          <p:cNvSpPr txBox="1"/>
          <p:nvPr/>
        </p:nvSpPr>
        <p:spPr>
          <a:xfrm>
            <a:off x="7992716" y="2781003"/>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Opening discussion to familiarise with the map and identifying roles in the system</a:t>
            </a:r>
          </a:p>
        </p:txBody>
      </p:sp>
      <p:sp>
        <p:nvSpPr>
          <p:cNvPr id="45" name="Rectangle 44">
            <a:extLst>
              <a:ext uri="{FF2B5EF4-FFF2-40B4-BE49-F238E27FC236}">
                <a16:creationId xmlns:a16="http://schemas.microsoft.com/office/drawing/2014/main" id="{CF3A2814-403F-C6D2-676F-D42D35F669D0}"/>
              </a:ext>
            </a:extLst>
          </p:cNvPr>
          <p:cNvSpPr/>
          <p:nvPr/>
        </p:nvSpPr>
        <p:spPr>
          <a:xfrm>
            <a:off x="7992715" y="1914927"/>
            <a:ext cx="1497794" cy="821979"/>
          </a:xfrm>
          <a:custGeom>
            <a:avLst/>
            <a:gdLst>
              <a:gd name="csX0" fmla="*/ 0 w 1497794"/>
              <a:gd name="csY0" fmla="*/ 0 h 821979"/>
              <a:gd name="csX1" fmla="*/ 484287 w 1497794"/>
              <a:gd name="csY1" fmla="*/ 0 h 821979"/>
              <a:gd name="csX2" fmla="*/ 983551 w 1497794"/>
              <a:gd name="csY2" fmla="*/ 0 h 821979"/>
              <a:gd name="csX3" fmla="*/ 1497794 w 1497794"/>
              <a:gd name="csY3" fmla="*/ 0 h 821979"/>
              <a:gd name="csX4" fmla="*/ 1497794 w 1497794"/>
              <a:gd name="csY4" fmla="*/ 419209 h 821979"/>
              <a:gd name="csX5" fmla="*/ 1497794 w 1497794"/>
              <a:gd name="csY5" fmla="*/ 821979 h 821979"/>
              <a:gd name="csX6" fmla="*/ 983551 w 1497794"/>
              <a:gd name="csY6" fmla="*/ 821979 h 821979"/>
              <a:gd name="csX7" fmla="*/ 529221 w 1497794"/>
              <a:gd name="csY7" fmla="*/ 821979 h 821979"/>
              <a:gd name="csX8" fmla="*/ 0 w 1497794"/>
              <a:gd name="csY8" fmla="*/ 821979 h 821979"/>
              <a:gd name="csX9" fmla="*/ 0 w 1497794"/>
              <a:gd name="csY9" fmla="*/ 419209 h 821979"/>
              <a:gd name="csX10" fmla="*/ 0 w 1497794"/>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7794" h="821979" extrusionOk="0">
                <a:moveTo>
                  <a:pt x="0" y="0"/>
                </a:moveTo>
                <a:cubicBezTo>
                  <a:pt x="239102" y="16245"/>
                  <a:pt x="304479" y="17753"/>
                  <a:pt x="484287" y="0"/>
                </a:cubicBezTo>
                <a:cubicBezTo>
                  <a:pt x="664095" y="-17753"/>
                  <a:pt x="794047" y="18265"/>
                  <a:pt x="983551" y="0"/>
                </a:cubicBezTo>
                <a:cubicBezTo>
                  <a:pt x="1173055" y="-18265"/>
                  <a:pt x="1317003" y="-22852"/>
                  <a:pt x="1497794" y="0"/>
                </a:cubicBezTo>
                <a:cubicBezTo>
                  <a:pt x="1513846" y="129369"/>
                  <a:pt x="1484062" y="299778"/>
                  <a:pt x="1497794" y="419209"/>
                </a:cubicBezTo>
                <a:cubicBezTo>
                  <a:pt x="1511526" y="538640"/>
                  <a:pt x="1514620" y="728297"/>
                  <a:pt x="1497794" y="821979"/>
                </a:cubicBezTo>
                <a:cubicBezTo>
                  <a:pt x="1347399" y="798960"/>
                  <a:pt x="1189050" y="809143"/>
                  <a:pt x="983551" y="821979"/>
                </a:cubicBezTo>
                <a:cubicBezTo>
                  <a:pt x="778052" y="834815"/>
                  <a:pt x="652021" y="799592"/>
                  <a:pt x="529221" y="821979"/>
                </a:cubicBezTo>
                <a:cubicBezTo>
                  <a:pt x="406421" y="844367"/>
                  <a:pt x="202552" y="832140"/>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1</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60 min: Finding your role in the system</a:t>
            </a:r>
          </a:p>
        </p:txBody>
      </p:sp>
      <p:pic>
        <p:nvPicPr>
          <p:cNvPr id="47" name="Picture 46">
            <a:extLst>
              <a:ext uri="{FF2B5EF4-FFF2-40B4-BE49-F238E27FC236}">
                <a16:creationId xmlns:a16="http://schemas.microsoft.com/office/drawing/2014/main" id="{EE703A39-BFB4-AAF1-917A-F40233935A9D}"/>
              </a:ext>
            </a:extLst>
          </p:cNvPr>
          <p:cNvPicPr>
            <a:picLocks noChangeAspect="1"/>
          </p:cNvPicPr>
          <p:nvPr/>
        </p:nvPicPr>
        <p:blipFill>
          <a:blip r:embed="rId3"/>
          <a:stretch>
            <a:fillRect/>
          </a:stretch>
        </p:blipFill>
        <p:spPr>
          <a:xfrm>
            <a:off x="8030158" y="1162082"/>
            <a:ext cx="1244112" cy="699812"/>
          </a:xfrm>
          <a:prstGeom prst="rect">
            <a:avLst/>
          </a:prstGeom>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BBB39A98-B28D-2028-8829-35D03DB11A8E}"/>
              </a:ext>
            </a:extLst>
          </p:cNvPr>
          <p:cNvPicPr>
            <a:picLocks noChangeAspect="1"/>
          </p:cNvPicPr>
          <p:nvPr/>
        </p:nvPicPr>
        <p:blipFill>
          <a:blip r:embed="rId4"/>
          <a:stretch>
            <a:fillRect/>
          </a:stretch>
        </p:blipFill>
        <p:spPr>
          <a:xfrm>
            <a:off x="3686298" y="3963033"/>
            <a:ext cx="1244113" cy="699813"/>
          </a:xfrm>
          <a:prstGeom prst="rect">
            <a:avLst/>
          </a:prstGeom>
          <a:effectLst>
            <a:outerShdw blurRad="50800" dist="38100" dir="2700000" algn="tl" rotWithShape="0">
              <a:prstClr val="black">
                <a:alpha val="40000"/>
              </a:prstClr>
            </a:outerShdw>
          </a:effectLst>
        </p:spPr>
      </p:pic>
      <p:pic>
        <p:nvPicPr>
          <p:cNvPr id="64" name="Picture 63">
            <a:extLst>
              <a:ext uri="{FF2B5EF4-FFF2-40B4-BE49-F238E27FC236}">
                <a16:creationId xmlns:a16="http://schemas.microsoft.com/office/drawing/2014/main" id="{98331A66-3B76-73C6-D930-873C849E8D8F}"/>
              </a:ext>
            </a:extLst>
          </p:cNvPr>
          <p:cNvPicPr>
            <a:picLocks noChangeAspect="1"/>
          </p:cNvPicPr>
          <p:nvPr/>
        </p:nvPicPr>
        <p:blipFill>
          <a:blip r:embed="rId5"/>
          <a:stretch>
            <a:fillRect/>
          </a:stretch>
        </p:blipFill>
        <p:spPr>
          <a:xfrm>
            <a:off x="8036917" y="3963032"/>
            <a:ext cx="1244113" cy="699813"/>
          </a:xfrm>
          <a:prstGeom prst="rect">
            <a:avLst/>
          </a:prstGeom>
          <a:effectLst>
            <a:outerShdw blurRad="50800" dist="38100" dir="2700000" algn="tl" rotWithShape="0">
              <a:prstClr val="black">
                <a:alpha val="40000"/>
              </a:prstClr>
            </a:outerShdw>
          </a:effectLst>
        </p:spPr>
      </p:pic>
      <p:sp>
        <p:nvSpPr>
          <p:cNvPr id="66" name="TextBox 65">
            <a:extLst>
              <a:ext uri="{FF2B5EF4-FFF2-40B4-BE49-F238E27FC236}">
                <a16:creationId xmlns:a16="http://schemas.microsoft.com/office/drawing/2014/main" id="{5454B6FB-C23A-24DB-91FB-C6AC74B6D93A}"/>
              </a:ext>
            </a:extLst>
          </p:cNvPr>
          <p:cNvSpPr txBox="1"/>
          <p:nvPr/>
        </p:nvSpPr>
        <p:spPr>
          <a:xfrm>
            <a:off x="368249" y="5915231"/>
            <a:ext cx="2953178" cy="738664"/>
          </a:xfrm>
          <a:prstGeom prst="rect">
            <a:avLst/>
          </a:prstGeom>
          <a:noFill/>
        </p:spPr>
        <p:txBody>
          <a:bodyPr wrap="square">
            <a:spAutoFit/>
          </a:bodyPr>
          <a:lstStyle/>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Contact Details: We are excited for you to use this material and spread the impact.</a:t>
            </a:r>
            <a:r>
              <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While the material is public, we ask that it be used with care and credit — to support thoughtful, respectful dialogue and action. </a:t>
            </a:r>
            <a:r>
              <a:rPr kumimoji="0" lang="en-GB"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For any questions </a:t>
            </a:r>
            <a:r>
              <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or clarification, we ask you to reach out to </a:t>
            </a:r>
            <a:r>
              <a:rPr kumimoji="0" lang="en-GB" sz="7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Graphik Light"/>
                <a:hlinkClick r:id="rId6"/>
              </a:rPr>
              <a:t>info@hmfoundation.com</a:t>
            </a:r>
            <a:r>
              <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r>
              <a:rPr kumimoji="0" lang="en-GB" sz="7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You can credit us </a:t>
            </a:r>
            <a:r>
              <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 any preferred way, but here is a suggestion </a:t>
            </a:r>
            <a:r>
              <a:rPr kumimoji="0" lang="en-GB" sz="7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Graphik Light"/>
              </a:rPr>
              <a:t>hmfoundation.com</a:t>
            </a:r>
            <a:r>
              <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/system-map/</a:t>
            </a:r>
          </a:p>
        </p:txBody>
      </p:sp>
    </p:spTree>
    <p:extLst>
      <p:ext uri="{BB962C8B-B14F-4D97-AF65-F5344CB8AC3E}">
        <p14:creationId xmlns:p14="http://schemas.microsoft.com/office/powerpoint/2010/main" val="1302185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84C975-9358-FF3B-2B02-FB97D6E801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Rectangle 3">
            <a:extLst>
              <a:ext uri="{FF2B5EF4-FFF2-40B4-BE49-F238E27FC236}">
                <a16:creationId xmlns:a16="http://schemas.microsoft.com/office/drawing/2014/main" id="{7B79EFCF-37DF-E8E4-B485-A0FE01902A78}"/>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6" name="Slide Number Placeholder 3">
            <a:extLst>
              <a:ext uri="{FF2B5EF4-FFF2-40B4-BE49-F238E27FC236}">
                <a16:creationId xmlns:a16="http://schemas.microsoft.com/office/drawing/2014/main" id="{DB970FBD-79F3-B44B-0229-62300F656D76}"/>
              </a:ext>
            </a:extLst>
          </p:cNvPr>
          <p:cNvSpPr txBox="1">
            <a:spLocks/>
          </p:cNvSpPr>
          <p:nvPr/>
        </p:nvSpPr>
        <p:spPr>
          <a:xfrm>
            <a:off x="11165661" y="6377803"/>
            <a:ext cx="540000" cy="144000"/>
          </a:xfrm>
          <a:prstGeom prst="rect">
            <a:avLst/>
          </a:prstGeom>
        </p:spPr>
        <p:txBody>
          <a:bodyPr vert="horz" lIns="0" tIns="0" rIns="0" bIns="0" rtlCol="0" anchor="b" anchorCtr="0"/>
          <a:lstStyle>
            <a:defPPr>
              <a:defRPr lang="en-US"/>
            </a:defPPr>
            <a:lvl1pPr marL="0" algn="r" defTabSz="914400" rtl="0" eaLnBrk="1" latinLnBrk="0" hangingPunct="1">
              <a:defRPr sz="900"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70637CFB-0E87-D54E-A5C2-45C01B9912FB}"/>
              </a:ext>
            </a:extLst>
          </p:cNvPr>
          <p:cNvSpPr>
            <a:spLocks noGrp="1"/>
          </p:cNvSpPr>
          <p:nvPr>
            <p:ph type="title"/>
          </p:nvPr>
        </p:nvSpPr>
        <p:spPr>
          <a:xfrm>
            <a:off x="3055271" y="2514618"/>
            <a:ext cx="6081458" cy="1828764"/>
          </a:xfrm>
        </p:spPr>
        <p:txBody>
          <a:bodyPr/>
          <a:lstStyle/>
          <a:p>
            <a:pPr algn="ctr"/>
            <a:r>
              <a:rPr lang="en-GB" sz="6000" dirty="0">
                <a:latin typeface="Arial" panose="020B0604020202020204" pitchFamily="34" charset="0"/>
                <a:cs typeface="Arial" panose="020B0604020202020204" pitchFamily="34" charset="0"/>
              </a:rPr>
              <a:t>So, what can the system look like?</a:t>
            </a:r>
          </a:p>
        </p:txBody>
      </p:sp>
      <p:sp>
        <p:nvSpPr>
          <p:cNvPr id="2" name="Date Placeholder 2">
            <a:extLst>
              <a:ext uri="{FF2B5EF4-FFF2-40B4-BE49-F238E27FC236}">
                <a16:creationId xmlns:a16="http://schemas.microsoft.com/office/drawing/2014/main" id="{2819135B-0AE9-0EA8-3791-BD59E2B95C69}"/>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321386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07767D-D4A3-C497-EFA2-A4495D6EFA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6" name="Picture 5" descr="A diagram of a map&#10;&#10;AI-generated content may be incorrect.">
            <a:extLst>
              <a:ext uri="{FF2B5EF4-FFF2-40B4-BE49-F238E27FC236}">
                <a16:creationId xmlns:a16="http://schemas.microsoft.com/office/drawing/2014/main" id="{276E0DCD-E608-6138-56EB-77827E8673C2}"/>
              </a:ext>
            </a:extLst>
          </p:cNvPr>
          <p:cNvPicPr>
            <a:picLocks noChangeAspect="1"/>
          </p:cNvPicPr>
          <p:nvPr/>
        </p:nvPicPr>
        <p:blipFill>
          <a:blip r:embed="rId2"/>
          <a:srcRect l="-291" t="5073" r="112" b="2116"/>
          <a:stretch>
            <a:fillRect/>
          </a:stretch>
        </p:blipFill>
        <p:spPr>
          <a:xfrm>
            <a:off x="2438400" y="203329"/>
            <a:ext cx="9557657" cy="6451341"/>
          </a:xfrm>
          <a:prstGeom prst="rect">
            <a:avLst/>
          </a:prstGeom>
        </p:spPr>
      </p:pic>
      <p:sp>
        <p:nvSpPr>
          <p:cNvPr id="11" name="Date Placeholder 2">
            <a:extLst>
              <a:ext uri="{FF2B5EF4-FFF2-40B4-BE49-F238E27FC236}">
                <a16:creationId xmlns:a16="http://schemas.microsoft.com/office/drawing/2014/main" id="{E801CB24-91DE-EFD3-920F-374C6F522641}"/>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2" name="Text Placeholder 4">
            <a:extLst>
              <a:ext uri="{FF2B5EF4-FFF2-40B4-BE49-F238E27FC236}">
                <a16:creationId xmlns:a16="http://schemas.microsoft.com/office/drawing/2014/main" id="{6286F96A-09F4-187E-DA0F-27A5F419309C}"/>
              </a:ext>
            </a:extLst>
          </p:cNvPr>
          <p:cNvSpPr txBox="1">
            <a:spLocks/>
          </p:cNvSpPr>
          <p:nvPr/>
        </p:nvSpPr>
        <p:spPr>
          <a:xfrm>
            <a:off x="408108" y="1791937"/>
            <a:ext cx="4116999" cy="1264636"/>
          </a:xfrm>
          <a:prstGeom prst="rect">
            <a:avLst/>
          </a:prstGeom>
        </p:spPr>
        <p:txBody>
          <a:bodyPr/>
          <a:lstStyle>
            <a:lvl1pPr marL="92146" indent="-92146" algn="l" defTabSz="685312" rtl="0" eaLnBrk="1" latinLnBrk="0" hangingPunct="1">
              <a:lnSpc>
                <a:spcPct val="100000"/>
              </a:lnSpc>
              <a:spcBef>
                <a:spcPts val="739"/>
              </a:spcBef>
              <a:spcAft>
                <a:spcPts val="739"/>
              </a:spcAft>
              <a:buClrTx/>
              <a:buFont typeface="Arial" panose="020B0604020202020204" pitchFamily="34" charset="0"/>
              <a:buChar char="•"/>
              <a:defRPr sz="1477" kern="1200">
                <a:solidFill>
                  <a:schemeClr val="tx1"/>
                </a:solidFill>
                <a:latin typeface="+mn-lt"/>
                <a:ea typeface="+mn-ea"/>
                <a:cs typeface="+mn-cs"/>
              </a:defRPr>
            </a:lvl1pPr>
            <a:lvl2pPr marL="92146" indent="-92146" algn="l" defTabSz="685312" rtl="0" eaLnBrk="1" latinLnBrk="0" hangingPunct="1">
              <a:lnSpc>
                <a:spcPct val="100000"/>
              </a:lnSpc>
              <a:spcBef>
                <a:spcPts val="739"/>
              </a:spcBef>
              <a:spcAft>
                <a:spcPts val="739"/>
              </a:spcAft>
              <a:buFont typeface="Arial" panose="020B0604020202020204" pitchFamily="34" charset="0"/>
              <a:buChar char="•"/>
              <a:defRPr sz="1182" kern="1200">
                <a:solidFill>
                  <a:schemeClr val="tx1"/>
                </a:solidFill>
                <a:latin typeface="+mn-lt"/>
                <a:ea typeface="+mn-ea"/>
                <a:cs typeface="+mn-cs"/>
              </a:defRPr>
            </a:lvl2pPr>
            <a:lvl3pPr marL="528065" indent="-17365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mn-lt"/>
                <a:ea typeface="+mn-ea"/>
                <a:cs typeface="+mn-cs"/>
              </a:defRPr>
            </a:lvl3pPr>
            <a:lvl4pPr marL="1063219" indent="-180747"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mn-lt"/>
                <a:ea typeface="+mn-ea"/>
                <a:cs typeface="+mn-cs"/>
              </a:defRPr>
            </a:lvl4pPr>
            <a:lvl5pPr marL="1589402" indent="-18128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mn-lt"/>
                <a:ea typeface="+mn-ea"/>
                <a:cs typeface="+mn-cs"/>
              </a:defRPr>
            </a:lvl5pPr>
            <a:lvl6pPr marL="1240422" indent="0" algn="l" defTabSz="685312" rtl="0" eaLnBrk="1" latinLnBrk="0" hangingPunct="1">
              <a:lnSpc>
                <a:spcPct val="90000"/>
              </a:lnSpc>
              <a:spcBef>
                <a:spcPts val="1477"/>
              </a:spcBef>
              <a:buFont typeface="HelveticaNeueLT Pro 55 Roman" panose="020B0604020202020204" pitchFamily="34" charset="0"/>
              <a:buNone/>
              <a:defRPr sz="1279" kern="1200">
                <a:solidFill>
                  <a:schemeClr val="tx1"/>
                </a:solidFill>
                <a:latin typeface="+mn-lt"/>
                <a:ea typeface="+mn-ea"/>
                <a:cs typeface="+mn-cs"/>
              </a:defRPr>
            </a:lvl6pPr>
            <a:lvl7pPr marL="1594828"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7pPr>
            <a:lvl8pPr marL="1842913"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8pPr>
            <a:lvl9pPr marL="2090997"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It’s not perfect. It’s not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only map. It’s not linear.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You may see it in a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completely different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way, and that’s okay.</a:t>
            </a:r>
          </a:p>
        </p:txBody>
      </p:sp>
      <p:sp>
        <p:nvSpPr>
          <p:cNvPr id="13" name="Title 7">
            <a:extLst>
              <a:ext uri="{FF2B5EF4-FFF2-40B4-BE49-F238E27FC236}">
                <a16:creationId xmlns:a16="http://schemas.microsoft.com/office/drawing/2014/main" id="{08DF5C4E-34F6-9BD3-63B6-2272440DA7E7}"/>
              </a:ext>
            </a:extLst>
          </p:cNvPr>
          <p:cNvSpPr txBox="1">
            <a:spLocks/>
          </p:cNvSpPr>
          <p:nvPr/>
        </p:nvSpPr>
        <p:spPr>
          <a:xfrm>
            <a:off x="466726" y="527302"/>
            <a:ext cx="4058382" cy="1264635"/>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Introducing the system map: one way of visualising the fashion system today</a:t>
            </a:r>
          </a:p>
        </p:txBody>
      </p:sp>
    </p:spTree>
    <p:extLst>
      <p:ext uri="{BB962C8B-B14F-4D97-AF65-F5344CB8AC3E}">
        <p14:creationId xmlns:p14="http://schemas.microsoft.com/office/powerpoint/2010/main" val="2736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6C9E7-654F-4C09-815F-E4972AC3E27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9624B0-29E1-5925-BB4A-EA014D0D585E}"/>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16502A41-7113-C8EC-BA81-B4AB2AA2771D}"/>
              </a:ext>
            </a:extLst>
          </p:cNvPr>
          <p:cNvSpPr txBox="1">
            <a:spLocks/>
          </p:cNvSpPr>
          <p:nvPr/>
        </p:nvSpPr>
        <p:spPr>
          <a:xfrm>
            <a:off x="592517" y="2975579"/>
            <a:ext cx="354771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02</a:t>
            </a:r>
          </a:p>
        </p:txBody>
      </p:sp>
      <p:sp>
        <p:nvSpPr>
          <p:cNvPr id="2" name="Title 1">
            <a:extLst>
              <a:ext uri="{FF2B5EF4-FFF2-40B4-BE49-F238E27FC236}">
                <a16:creationId xmlns:a16="http://schemas.microsoft.com/office/drawing/2014/main" id="{88EF2A3A-4D82-B1C9-E823-104A6A55406E}"/>
              </a:ext>
            </a:extLst>
          </p:cNvPr>
          <p:cNvSpPr txBox="1">
            <a:spLocks/>
          </p:cNvSpPr>
          <p:nvPr/>
        </p:nvSpPr>
        <p:spPr>
          <a:xfrm>
            <a:off x="1752943" y="2975579"/>
            <a:ext cx="5484766"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How to read the map</a:t>
            </a:r>
          </a:p>
        </p:txBody>
      </p:sp>
      <p:sp>
        <p:nvSpPr>
          <p:cNvPr id="8" name="Slide Number Placeholder 3">
            <a:extLst>
              <a:ext uri="{FF2B5EF4-FFF2-40B4-BE49-F238E27FC236}">
                <a16:creationId xmlns:a16="http://schemas.microsoft.com/office/drawing/2014/main" id="{899F7FFC-9CC0-6FE0-CAFD-BA8A5576BD14}"/>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24D64BE5-A061-1421-4D23-ED78035961F4}"/>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1618613D-6E31-AB00-C1F0-B893FF79927E}"/>
              </a:ext>
            </a:extLst>
          </p:cNvPr>
          <p:cNvGrpSpPr/>
          <p:nvPr/>
        </p:nvGrpSpPr>
        <p:grpSpPr>
          <a:xfrm>
            <a:off x="602632" y="169298"/>
            <a:ext cx="3350126" cy="466127"/>
            <a:chOff x="602632" y="169298"/>
            <a:chExt cx="3350126" cy="466127"/>
          </a:xfrm>
        </p:grpSpPr>
        <p:grpSp>
          <p:nvGrpSpPr>
            <p:cNvPr id="6" name="Group 5">
              <a:extLst>
                <a:ext uri="{FF2B5EF4-FFF2-40B4-BE49-F238E27FC236}">
                  <a16:creationId xmlns:a16="http://schemas.microsoft.com/office/drawing/2014/main" id="{4788EF31-36D2-B1B4-DDC0-0EF127815FFE}"/>
                </a:ext>
              </a:extLst>
            </p:cNvPr>
            <p:cNvGrpSpPr/>
            <p:nvPr/>
          </p:nvGrpSpPr>
          <p:grpSpPr>
            <a:xfrm>
              <a:off x="602632" y="169298"/>
              <a:ext cx="3350126" cy="466127"/>
              <a:chOff x="793744" y="169299"/>
              <a:chExt cx="2157224" cy="300150"/>
            </a:xfrm>
          </p:grpSpPr>
          <p:pic>
            <p:nvPicPr>
              <p:cNvPr id="12" name="Picture 11">
                <a:extLst>
                  <a:ext uri="{FF2B5EF4-FFF2-40B4-BE49-F238E27FC236}">
                    <a16:creationId xmlns:a16="http://schemas.microsoft.com/office/drawing/2014/main" id="{01AB8616-7CD3-008B-F86C-DE63AB9AD0D4}"/>
                  </a:ext>
                </a:extLst>
              </p:cNvPr>
              <p:cNvPicPr>
                <a:picLocks noChangeAspect="1"/>
              </p:cNvPicPr>
              <p:nvPr/>
            </p:nvPicPr>
            <p:blipFill>
              <a:blip r:embed="rId3"/>
              <a:stretch>
                <a:fillRect/>
              </a:stretch>
            </p:blipFill>
            <p:spPr>
              <a:xfrm>
                <a:off x="2078861" y="169299"/>
                <a:ext cx="872107" cy="300150"/>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0A82D1A5-CA05-B75E-E78D-45BA6624A5C6}"/>
                  </a:ext>
                </a:extLst>
              </p:cNvPr>
              <p:cNvPicPr>
                <a:picLocks noChangeAspect="1"/>
              </p:cNvPicPr>
              <p:nvPr/>
            </p:nvPicPr>
            <p:blipFill>
              <a:blip r:embed="rId4"/>
              <a:stretch>
                <a:fillRect/>
              </a:stretch>
            </p:blipFill>
            <p:spPr>
              <a:xfrm>
                <a:off x="793744" y="296507"/>
                <a:ext cx="1022977" cy="134442"/>
              </a:xfrm>
              <a:prstGeom prst="rect">
                <a:avLst/>
              </a:prstGeom>
            </p:spPr>
          </p:pic>
        </p:grpSp>
        <p:cxnSp>
          <p:nvCxnSpPr>
            <p:cNvPr id="14" name="Straight Connector 13">
              <a:extLst>
                <a:ext uri="{FF2B5EF4-FFF2-40B4-BE49-F238E27FC236}">
                  <a16:creationId xmlns:a16="http://schemas.microsoft.com/office/drawing/2014/main" id="{A824BC7A-E0EF-9B21-6094-CD689B3F64C5}"/>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21005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37068C-8083-ABF6-6DFB-E675BC55A208}"/>
              </a:ext>
            </a:extLst>
          </p:cNvPr>
          <p:cNvSpPr/>
          <p:nvPr/>
        </p:nvSpPr>
        <p:spPr>
          <a:xfrm>
            <a:off x="6262423" y="0"/>
            <a:ext cx="592957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 name="Title 1">
            <a:extLst>
              <a:ext uri="{FF2B5EF4-FFF2-40B4-BE49-F238E27FC236}">
                <a16:creationId xmlns:a16="http://schemas.microsoft.com/office/drawing/2014/main" id="{1B3C15E5-4700-3C41-602C-41D9F0BC363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The map has three layers </a:t>
            </a:r>
          </a:p>
        </p:txBody>
      </p:sp>
      <p:sp>
        <p:nvSpPr>
          <p:cNvPr id="4" name="Slide Number Placeholder 3">
            <a:extLst>
              <a:ext uri="{FF2B5EF4-FFF2-40B4-BE49-F238E27FC236}">
                <a16:creationId xmlns:a16="http://schemas.microsoft.com/office/drawing/2014/main" id="{E5EDA873-A534-FF36-1177-0F686927B6D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E644C4AF-EA0E-8F01-2119-1DB525AD526D}"/>
              </a:ext>
            </a:extLst>
          </p:cNvPr>
          <p:cNvSpPr txBox="1"/>
          <p:nvPr/>
        </p:nvSpPr>
        <p:spPr>
          <a:xfrm>
            <a:off x="9411632" y="664903"/>
            <a:ext cx="2652850" cy="1569660"/>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Layer 1: The value chain</a:t>
            </a:r>
          </a:p>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The basic steps and stages of the fashion value chain are shown as islands on the map - such as design island or consumption island.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This should feel familiar to most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of us - it is the value chain. </a:t>
            </a:r>
          </a:p>
        </p:txBody>
      </p:sp>
      <p:pic>
        <p:nvPicPr>
          <p:cNvPr id="13" name="Picture 12" descr="A map of a lighthouse&#10;&#10;AI-generated content may be incorrect.">
            <a:extLst>
              <a:ext uri="{FF2B5EF4-FFF2-40B4-BE49-F238E27FC236}">
                <a16:creationId xmlns:a16="http://schemas.microsoft.com/office/drawing/2014/main" id="{C5BD189E-710C-9221-B2BF-3BE98D028E73}"/>
              </a:ext>
            </a:extLst>
          </p:cNvPr>
          <p:cNvPicPr>
            <a:picLocks noChangeAspect="1"/>
          </p:cNvPicPr>
          <p:nvPr/>
        </p:nvPicPr>
        <p:blipFill>
          <a:blip r:embed="rId3"/>
          <a:srcRect l="1139" r="4444"/>
          <a:stretch>
            <a:fillRect/>
          </a:stretch>
        </p:blipFill>
        <p:spPr>
          <a:xfrm>
            <a:off x="356501" y="1334017"/>
            <a:ext cx="5723993" cy="3990922"/>
          </a:xfrm>
          <a:prstGeom prst="rect">
            <a:avLst/>
          </a:prstGeom>
        </p:spPr>
      </p:pic>
      <p:pic>
        <p:nvPicPr>
          <p:cNvPr id="15" name="Picture 14" descr="A diagram of different types of production&#10;&#10;AI-generated content may be incorrect.">
            <a:extLst>
              <a:ext uri="{FF2B5EF4-FFF2-40B4-BE49-F238E27FC236}">
                <a16:creationId xmlns:a16="http://schemas.microsoft.com/office/drawing/2014/main" id="{4614D157-5451-CDCB-9AD9-2598874596FD}"/>
              </a:ext>
            </a:extLst>
          </p:cNvPr>
          <p:cNvPicPr>
            <a:picLocks noChangeAspect="1"/>
          </p:cNvPicPr>
          <p:nvPr/>
        </p:nvPicPr>
        <p:blipFill>
          <a:blip r:embed="rId4"/>
          <a:stretch>
            <a:fillRect/>
          </a:stretch>
        </p:blipFill>
        <p:spPr>
          <a:xfrm>
            <a:off x="6436000" y="394237"/>
            <a:ext cx="2873708" cy="1823575"/>
          </a:xfrm>
          <a:prstGeom prst="rect">
            <a:avLst/>
          </a:prstGeom>
        </p:spPr>
      </p:pic>
      <p:sp>
        <p:nvSpPr>
          <p:cNvPr id="16" name="TextBox 15">
            <a:extLst>
              <a:ext uri="{FF2B5EF4-FFF2-40B4-BE49-F238E27FC236}">
                <a16:creationId xmlns:a16="http://schemas.microsoft.com/office/drawing/2014/main" id="{376F6D4E-71A5-3DDF-CAC6-86A67E24F36A}"/>
              </a:ext>
            </a:extLst>
          </p:cNvPr>
          <p:cNvSpPr txBox="1"/>
          <p:nvPr/>
        </p:nvSpPr>
        <p:spPr>
          <a:xfrm>
            <a:off x="9411632" y="2788423"/>
            <a:ext cx="2405231" cy="1200329"/>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Layer 2: Carbon</a:t>
            </a:r>
          </a:p>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Smoke clouds show the share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of emissions for each island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or stage. Exclamation marks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flag key drivers to spark decarbonisation conversations.</a:t>
            </a:r>
          </a:p>
        </p:txBody>
      </p:sp>
      <p:sp>
        <p:nvSpPr>
          <p:cNvPr id="18" name="TextBox 17">
            <a:extLst>
              <a:ext uri="{FF2B5EF4-FFF2-40B4-BE49-F238E27FC236}">
                <a16:creationId xmlns:a16="http://schemas.microsoft.com/office/drawing/2014/main" id="{F88DF1D0-D6F8-6E3B-AFB3-E5753A1E81A8}"/>
              </a:ext>
            </a:extLst>
          </p:cNvPr>
          <p:cNvSpPr txBox="1"/>
          <p:nvPr/>
        </p:nvSpPr>
        <p:spPr>
          <a:xfrm>
            <a:off x="9411632" y="4748945"/>
            <a:ext cx="2405231" cy="1569660"/>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Layer 3: Systemic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Macro forces – such as cultural norms and power dynamics - subtly or forcefully influence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how the system works and which decarbonisation efforts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will succeed. </a:t>
            </a:r>
          </a:p>
          <a:p>
            <a:pPr marL="0" marR="0" lvl="0" indent="0" algn="l" defTabSz="89981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pic>
        <p:nvPicPr>
          <p:cNvPr id="21" name="Picture 20" descr="A few black and white clouds&#10;&#10;AI-generated content may be incorrect.">
            <a:extLst>
              <a:ext uri="{FF2B5EF4-FFF2-40B4-BE49-F238E27FC236}">
                <a16:creationId xmlns:a16="http://schemas.microsoft.com/office/drawing/2014/main" id="{704EAF8D-BA00-5B4E-DC52-4D73C8F40E42}"/>
              </a:ext>
            </a:extLst>
          </p:cNvPr>
          <p:cNvPicPr>
            <a:picLocks noChangeAspect="1"/>
          </p:cNvPicPr>
          <p:nvPr/>
        </p:nvPicPr>
        <p:blipFill>
          <a:blip r:embed="rId5"/>
          <a:srcRect l="17487" r="16983"/>
          <a:stretch>
            <a:fillRect/>
          </a:stretch>
        </p:blipFill>
        <p:spPr>
          <a:xfrm>
            <a:off x="6811033" y="2446766"/>
            <a:ext cx="2123643" cy="2056473"/>
          </a:xfrm>
          <a:prstGeom prst="rect">
            <a:avLst/>
          </a:prstGeom>
        </p:spPr>
      </p:pic>
      <p:cxnSp>
        <p:nvCxnSpPr>
          <p:cNvPr id="25" name="Straight Connector 24">
            <a:extLst>
              <a:ext uri="{FF2B5EF4-FFF2-40B4-BE49-F238E27FC236}">
                <a16:creationId xmlns:a16="http://schemas.microsoft.com/office/drawing/2014/main" id="{0D08D05C-E6CB-975D-6D98-B33122F08967}"/>
              </a:ext>
            </a:extLst>
          </p:cNvPr>
          <p:cNvCxnSpPr/>
          <p:nvPr/>
        </p:nvCxnSpPr>
        <p:spPr>
          <a:xfrm>
            <a:off x="9507415" y="2517945"/>
            <a:ext cx="1137139"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1735390-8650-8A2E-1655-04F390DDD8C0}"/>
              </a:ext>
            </a:extLst>
          </p:cNvPr>
          <p:cNvCxnSpPr/>
          <p:nvPr/>
        </p:nvCxnSpPr>
        <p:spPr>
          <a:xfrm>
            <a:off x="9507415" y="4313846"/>
            <a:ext cx="1137139" cy="0"/>
          </a:xfrm>
          <a:prstGeom prst="line">
            <a:avLst/>
          </a:prstGeom>
        </p:spPr>
        <p:style>
          <a:lnRef idx="1">
            <a:schemeClr val="dk1"/>
          </a:lnRef>
          <a:fillRef idx="0">
            <a:schemeClr val="dk1"/>
          </a:fillRef>
          <a:effectRef idx="0">
            <a:schemeClr val="dk1"/>
          </a:effectRef>
          <a:fontRef idx="minor">
            <a:schemeClr val="tx1"/>
          </a:fontRef>
        </p:style>
      </p:cxnSp>
      <p:pic>
        <p:nvPicPr>
          <p:cNvPr id="29" name="Picture 28" descr="A group of white ghosts&#10;&#10;AI-generated content may be incorrect.">
            <a:extLst>
              <a:ext uri="{FF2B5EF4-FFF2-40B4-BE49-F238E27FC236}">
                <a16:creationId xmlns:a16="http://schemas.microsoft.com/office/drawing/2014/main" id="{FD8613A7-5C06-2687-8341-97BD6B2D6E4D}"/>
              </a:ext>
            </a:extLst>
          </p:cNvPr>
          <p:cNvPicPr>
            <a:picLocks noChangeAspect="1"/>
          </p:cNvPicPr>
          <p:nvPr/>
        </p:nvPicPr>
        <p:blipFill>
          <a:blip r:embed="rId6"/>
          <a:stretch>
            <a:fillRect/>
          </a:stretch>
        </p:blipFill>
        <p:spPr>
          <a:xfrm>
            <a:off x="6244909" y="4455704"/>
            <a:ext cx="3255890" cy="2066097"/>
          </a:xfrm>
          <a:prstGeom prst="rect">
            <a:avLst/>
          </a:prstGeom>
        </p:spPr>
      </p:pic>
      <p:sp>
        <p:nvSpPr>
          <p:cNvPr id="6" name="Rectangle 5">
            <a:extLst>
              <a:ext uri="{FF2B5EF4-FFF2-40B4-BE49-F238E27FC236}">
                <a16:creationId xmlns:a16="http://schemas.microsoft.com/office/drawing/2014/main" id="{A5989266-D4F0-7165-8186-DECACF6C43FF}"/>
              </a:ext>
            </a:extLst>
          </p:cNvPr>
          <p:cNvSpPr/>
          <p:nvPr/>
        </p:nvSpPr>
        <p:spPr>
          <a:xfrm>
            <a:off x="0" y="0"/>
            <a:ext cx="1594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0" name="Date Placeholder 2">
            <a:extLst>
              <a:ext uri="{FF2B5EF4-FFF2-40B4-BE49-F238E27FC236}">
                <a16:creationId xmlns:a16="http://schemas.microsoft.com/office/drawing/2014/main" id="{91471D69-6492-FF3B-6700-340CCFA86142}"/>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p>
        </p:txBody>
      </p:sp>
    </p:spTree>
    <p:extLst>
      <p:ext uri="{BB962C8B-B14F-4D97-AF65-F5344CB8AC3E}">
        <p14:creationId xmlns:p14="http://schemas.microsoft.com/office/powerpoint/2010/main" val="211981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B9B05-919F-754E-88A2-FEDE0DC35CB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895972D-614A-CAC0-3BB5-57869CA57409}"/>
              </a:ext>
            </a:extLst>
          </p:cNvPr>
          <p:cNvSpPr/>
          <p:nvPr/>
        </p:nvSpPr>
        <p:spPr>
          <a:xfrm>
            <a:off x="6262423" y="0"/>
            <a:ext cx="592957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 name="Slide Number Placeholder 3">
            <a:extLst>
              <a:ext uri="{FF2B5EF4-FFF2-40B4-BE49-F238E27FC236}">
                <a16:creationId xmlns:a16="http://schemas.microsoft.com/office/drawing/2014/main" id="{5980B86F-67A9-E115-3EEC-ADAF3ED4F0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Rectangle 5">
            <a:extLst>
              <a:ext uri="{FF2B5EF4-FFF2-40B4-BE49-F238E27FC236}">
                <a16:creationId xmlns:a16="http://schemas.microsoft.com/office/drawing/2014/main" id="{8C9FA29E-53D6-BF66-20A1-BC16C9BB3376}"/>
              </a:ext>
            </a:extLst>
          </p:cNvPr>
          <p:cNvSpPr/>
          <p:nvPr/>
        </p:nvSpPr>
        <p:spPr>
          <a:xfrm>
            <a:off x="0" y="0"/>
            <a:ext cx="1594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pic>
        <p:nvPicPr>
          <p:cNvPr id="10" name="Picture 9" descr="A diagram of a factory&#10;&#10;AI-generated content may be incorrect.">
            <a:extLst>
              <a:ext uri="{FF2B5EF4-FFF2-40B4-BE49-F238E27FC236}">
                <a16:creationId xmlns:a16="http://schemas.microsoft.com/office/drawing/2014/main" id="{AB3D3B50-DBC8-7594-7408-0AE4EE2BD15A}"/>
              </a:ext>
            </a:extLst>
          </p:cNvPr>
          <p:cNvPicPr>
            <a:picLocks noChangeAspect="1"/>
          </p:cNvPicPr>
          <p:nvPr/>
        </p:nvPicPr>
        <p:blipFill>
          <a:blip r:embed="rId3"/>
          <a:srcRect l="2540" t="5743" b="5992"/>
          <a:stretch>
            <a:fillRect/>
          </a:stretch>
        </p:blipFill>
        <p:spPr>
          <a:xfrm>
            <a:off x="968129" y="925286"/>
            <a:ext cx="4958104" cy="5766863"/>
          </a:xfrm>
          <a:prstGeom prst="rect">
            <a:avLst/>
          </a:prstGeom>
        </p:spPr>
      </p:pic>
      <p:sp>
        <p:nvSpPr>
          <p:cNvPr id="11" name="Title 1">
            <a:extLst>
              <a:ext uri="{FF2B5EF4-FFF2-40B4-BE49-F238E27FC236}">
                <a16:creationId xmlns:a16="http://schemas.microsoft.com/office/drawing/2014/main" id="{8E0D8D8C-7564-1D79-E05F-A9130BBC52AC}"/>
              </a:ext>
            </a:extLst>
          </p:cNvPr>
          <p:cNvSpPr txBox="1">
            <a:spLocks/>
          </p:cNvSpPr>
          <p:nvPr/>
        </p:nvSpPr>
        <p:spPr>
          <a:xfrm>
            <a:off x="466726" y="527303"/>
            <a:ext cx="3268933" cy="96152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There are additional elements connecting the map </a:t>
            </a:r>
          </a:p>
        </p:txBody>
      </p:sp>
      <p:sp>
        <p:nvSpPr>
          <p:cNvPr id="12" name="Rectangle 11">
            <a:extLst>
              <a:ext uri="{FF2B5EF4-FFF2-40B4-BE49-F238E27FC236}">
                <a16:creationId xmlns:a16="http://schemas.microsoft.com/office/drawing/2014/main" id="{523150F8-6224-E5DF-FB03-67AC29B7DDB8}"/>
              </a:ext>
            </a:extLst>
          </p:cNvPr>
          <p:cNvSpPr/>
          <p:nvPr/>
        </p:nvSpPr>
        <p:spPr>
          <a:xfrm>
            <a:off x="10370344" y="2370546"/>
            <a:ext cx="521017"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27F43B60-443E-E0FF-4682-D7B484C87131}"/>
              </a:ext>
            </a:extLst>
          </p:cNvPr>
          <p:cNvSpPr/>
          <p:nvPr/>
        </p:nvSpPr>
        <p:spPr>
          <a:xfrm>
            <a:off x="8739527" y="2536758"/>
            <a:ext cx="713558" cy="146304"/>
          </a:xfrm>
          <a:prstGeom prst="rect">
            <a:avLst/>
          </a:prstGeom>
          <a:solidFill>
            <a:srgbClr val="3F7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D900E000-1910-4591-0296-7B1DE68C68BA}"/>
              </a:ext>
            </a:extLst>
          </p:cNvPr>
          <p:cNvSpPr/>
          <p:nvPr/>
        </p:nvSpPr>
        <p:spPr>
          <a:xfrm>
            <a:off x="9823008" y="2536758"/>
            <a:ext cx="566386" cy="146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10DE1125-0F9A-ED97-63C9-C8B51CB5D1B6}"/>
              </a:ext>
            </a:extLst>
          </p:cNvPr>
          <p:cNvSpPr/>
          <p:nvPr/>
        </p:nvSpPr>
        <p:spPr>
          <a:xfrm>
            <a:off x="8756208" y="2370546"/>
            <a:ext cx="777240" cy="1463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72D46432-4DD8-333C-5D61-FBD2CB0A6638}"/>
              </a:ext>
            </a:extLst>
          </p:cNvPr>
          <p:cNvSpPr txBox="1"/>
          <p:nvPr/>
        </p:nvSpPr>
        <p:spPr>
          <a:xfrm>
            <a:off x="8670668" y="592568"/>
            <a:ext cx="2765499" cy="830997"/>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Actors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 are the people, organisations and technologies shaping fashion — from those who run it to those who contribute to it.</a:t>
            </a:r>
          </a:p>
        </p:txBody>
      </p:sp>
      <p:pic>
        <p:nvPicPr>
          <p:cNvPr id="22" name="Picture 21">
            <a:extLst>
              <a:ext uri="{FF2B5EF4-FFF2-40B4-BE49-F238E27FC236}">
                <a16:creationId xmlns:a16="http://schemas.microsoft.com/office/drawing/2014/main" id="{DEB16152-5AE7-9032-11DD-2050DCE09768}"/>
              </a:ext>
            </a:extLst>
          </p:cNvPr>
          <p:cNvPicPr>
            <a:picLocks noChangeAspect="1"/>
          </p:cNvPicPr>
          <p:nvPr/>
        </p:nvPicPr>
        <p:blipFill>
          <a:blip r:embed="rId4"/>
          <a:srcRect l="14168" t="10687" r="14527" b="10725"/>
          <a:stretch>
            <a:fillRect/>
          </a:stretch>
        </p:blipFill>
        <p:spPr>
          <a:xfrm>
            <a:off x="6668752" y="336197"/>
            <a:ext cx="1878411" cy="1314183"/>
          </a:xfrm>
          <a:prstGeom prst="rect">
            <a:avLst/>
          </a:prstGeom>
        </p:spPr>
      </p:pic>
      <p:pic>
        <p:nvPicPr>
          <p:cNvPr id="24" name="Picture 23" descr="A group of arrows pointing to different directions&#10;&#10;AI-generated content may be incorrect.">
            <a:extLst>
              <a:ext uri="{FF2B5EF4-FFF2-40B4-BE49-F238E27FC236}">
                <a16:creationId xmlns:a16="http://schemas.microsoft.com/office/drawing/2014/main" id="{AB37C3C8-C03A-222F-77C7-699E90C36D48}"/>
              </a:ext>
            </a:extLst>
          </p:cNvPr>
          <p:cNvPicPr>
            <a:picLocks noChangeAspect="1"/>
          </p:cNvPicPr>
          <p:nvPr/>
        </p:nvPicPr>
        <p:blipFill>
          <a:blip r:embed="rId5"/>
          <a:srcRect l="24067" r="23710"/>
          <a:stretch>
            <a:fillRect/>
          </a:stretch>
        </p:blipFill>
        <p:spPr>
          <a:xfrm>
            <a:off x="6964094" y="1834331"/>
            <a:ext cx="1287726" cy="1565267"/>
          </a:xfrm>
          <a:prstGeom prst="rect">
            <a:avLst/>
          </a:prstGeom>
        </p:spPr>
      </p:pic>
      <p:sp>
        <p:nvSpPr>
          <p:cNvPr id="27" name="TextBox 26">
            <a:extLst>
              <a:ext uri="{FF2B5EF4-FFF2-40B4-BE49-F238E27FC236}">
                <a16:creationId xmlns:a16="http://schemas.microsoft.com/office/drawing/2014/main" id="{357C3FD9-6BE7-419C-01F4-2143F396D14B}"/>
              </a:ext>
            </a:extLst>
          </p:cNvPr>
          <p:cNvSpPr txBox="1"/>
          <p:nvPr/>
        </p:nvSpPr>
        <p:spPr>
          <a:xfrm>
            <a:off x="8670669" y="3650455"/>
            <a:ext cx="2894560" cy="1200329"/>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Bus stops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mark leverage points along each route – when brands place orders and regulators set standards. They highlight where change or enablers shift behaviours of routes.</a:t>
            </a:r>
          </a:p>
          <a:p>
            <a:pPr marL="0" marR="0" lvl="0" indent="0" algn="l" defTabSz="89981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pic>
        <p:nvPicPr>
          <p:cNvPr id="28" name="Picture 27" descr="A group of signs with different colors&#10;&#10;AI-generated content may be incorrect.">
            <a:extLst>
              <a:ext uri="{FF2B5EF4-FFF2-40B4-BE49-F238E27FC236}">
                <a16:creationId xmlns:a16="http://schemas.microsoft.com/office/drawing/2014/main" id="{C490735A-1FE0-333E-B542-CF6CB774ACA1}"/>
              </a:ext>
            </a:extLst>
          </p:cNvPr>
          <p:cNvPicPr>
            <a:picLocks noChangeAspect="1"/>
          </p:cNvPicPr>
          <p:nvPr/>
        </p:nvPicPr>
        <p:blipFill>
          <a:blip r:embed="rId6"/>
          <a:srcRect l="5703" t="6814" r="5776" b="8541"/>
          <a:stretch>
            <a:fillRect/>
          </a:stretch>
        </p:blipFill>
        <p:spPr>
          <a:xfrm>
            <a:off x="6668752" y="3650454"/>
            <a:ext cx="1738686" cy="1055359"/>
          </a:xfrm>
          <a:prstGeom prst="rect">
            <a:avLst/>
          </a:prstGeom>
        </p:spPr>
      </p:pic>
      <p:sp>
        <p:nvSpPr>
          <p:cNvPr id="30" name="TextBox 29">
            <a:extLst>
              <a:ext uri="{FF2B5EF4-FFF2-40B4-BE49-F238E27FC236}">
                <a16:creationId xmlns:a16="http://schemas.microsoft.com/office/drawing/2014/main" id="{4AD4C163-FBCC-8F94-EA85-1853ED7D7365}"/>
              </a:ext>
            </a:extLst>
          </p:cNvPr>
          <p:cNvSpPr txBox="1"/>
          <p:nvPr/>
        </p:nvSpPr>
        <p:spPr>
          <a:xfrm>
            <a:off x="8670668" y="5329512"/>
            <a:ext cx="3034993" cy="1015663"/>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Lighthouses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represent actors that influence multiple parts of the value chain at once—such as standard-setters or global initiatives—signalling where system-wide steering power sits</a:t>
            </a:r>
          </a:p>
        </p:txBody>
      </p:sp>
      <p:pic>
        <p:nvPicPr>
          <p:cNvPr id="31" name="Picture 30" descr="A lighthouse with a black background&#10;&#10;AI-generated content may be incorrect.">
            <a:extLst>
              <a:ext uri="{FF2B5EF4-FFF2-40B4-BE49-F238E27FC236}">
                <a16:creationId xmlns:a16="http://schemas.microsoft.com/office/drawing/2014/main" id="{096C7AB5-2727-809A-89CE-39B2D1BE3CBC}"/>
              </a:ext>
            </a:extLst>
          </p:cNvPr>
          <p:cNvPicPr>
            <a:picLocks noChangeAspect="1"/>
          </p:cNvPicPr>
          <p:nvPr/>
        </p:nvPicPr>
        <p:blipFill>
          <a:blip r:embed="rId7"/>
          <a:srcRect l="20509" r="18973"/>
          <a:stretch>
            <a:fillRect/>
          </a:stretch>
        </p:blipFill>
        <p:spPr>
          <a:xfrm>
            <a:off x="6972173" y="4850784"/>
            <a:ext cx="1311286" cy="1894436"/>
          </a:xfrm>
          <a:prstGeom prst="rect">
            <a:avLst/>
          </a:prstGeom>
        </p:spPr>
      </p:pic>
      <p:cxnSp>
        <p:nvCxnSpPr>
          <p:cNvPr id="32" name="Straight Connector 31">
            <a:extLst>
              <a:ext uri="{FF2B5EF4-FFF2-40B4-BE49-F238E27FC236}">
                <a16:creationId xmlns:a16="http://schemas.microsoft.com/office/drawing/2014/main" id="{1ED766E9-CCAC-A3E8-BCBA-CBBF002932DC}"/>
              </a:ext>
            </a:extLst>
          </p:cNvPr>
          <p:cNvCxnSpPr/>
          <p:nvPr/>
        </p:nvCxnSpPr>
        <p:spPr>
          <a:xfrm>
            <a:off x="8782586" y="1786969"/>
            <a:ext cx="1137139"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51E7CB2-141A-C5C0-B593-14A1FC683C3C}"/>
              </a:ext>
            </a:extLst>
          </p:cNvPr>
          <p:cNvCxnSpPr/>
          <p:nvPr/>
        </p:nvCxnSpPr>
        <p:spPr>
          <a:xfrm>
            <a:off x="8782586" y="3327697"/>
            <a:ext cx="1137139"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F135B10-94FD-1A89-E80B-F45541008C90}"/>
              </a:ext>
            </a:extLst>
          </p:cNvPr>
          <p:cNvCxnSpPr/>
          <p:nvPr/>
        </p:nvCxnSpPr>
        <p:spPr>
          <a:xfrm>
            <a:off x="8782586" y="5008345"/>
            <a:ext cx="1137139" cy="0"/>
          </a:xfrm>
          <a:prstGeom prst="line">
            <a:avLst/>
          </a:prstGeom>
        </p:spPr>
        <p:style>
          <a:lnRef idx="1">
            <a:schemeClr val="dk1"/>
          </a:lnRef>
          <a:fillRef idx="0">
            <a:schemeClr val="dk1"/>
          </a:fillRef>
          <a:effectRef idx="0">
            <a:schemeClr val="dk1"/>
          </a:effectRef>
          <a:fontRef idx="minor">
            <a:schemeClr val="tx1"/>
          </a:fontRef>
        </p:style>
      </p:cxnSp>
      <p:sp>
        <p:nvSpPr>
          <p:cNvPr id="5" name="Date Placeholder 2">
            <a:extLst>
              <a:ext uri="{FF2B5EF4-FFF2-40B4-BE49-F238E27FC236}">
                <a16:creationId xmlns:a16="http://schemas.microsoft.com/office/drawing/2014/main" id="{2DAC676E-6587-C047-88F2-BC611D1CF09A}"/>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A346EC07-2ACC-4C9D-D02F-310B05E6BB0F}"/>
              </a:ext>
            </a:extLst>
          </p:cNvPr>
          <p:cNvSpPr txBox="1"/>
          <p:nvPr/>
        </p:nvSpPr>
        <p:spPr>
          <a:xfrm>
            <a:off x="8670668" y="2109134"/>
            <a:ext cx="2894561" cy="830997"/>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Bus routes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trace four flows —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compliance, capital and funding,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innovation</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 and demand — showing how they move through the system.</a:t>
            </a:r>
          </a:p>
        </p:txBody>
      </p:sp>
    </p:spTree>
    <p:extLst>
      <p:ext uri="{BB962C8B-B14F-4D97-AF65-F5344CB8AC3E}">
        <p14:creationId xmlns:p14="http://schemas.microsoft.com/office/powerpoint/2010/main" val="2380280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F43B4-91A2-4C6E-D4CF-DC318EF2AC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C5980B0-79E4-DCD7-CD00-36DE162A70FD}"/>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C879A137-93FA-6BD9-5040-4862F45C12E8}"/>
              </a:ext>
            </a:extLst>
          </p:cNvPr>
          <p:cNvSpPr txBox="1">
            <a:spLocks/>
          </p:cNvSpPr>
          <p:nvPr/>
        </p:nvSpPr>
        <p:spPr>
          <a:xfrm>
            <a:off x="592517" y="2975579"/>
            <a:ext cx="354771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03</a:t>
            </a:r>
          </a:p>
        </p:txBody>
      </p:sp>
      <p:sp>
        <p:nvSpPr>
          <p:cNvPr id="2" name="Title 1">
            <a:extLst>
              <a:ext uri="{FF2B5EF4-FFF2-40B4-BE49-F238E27FC236}">
                <a16:creationId xmlns:a16="http://schemas.microsoft.com/office/drawing/2014/main" id="{1194358F-165C-688D-046F-7FFFCDF9B862}"/>
              </a:ext>
            </a:extLst>
          </p:cNvPr>
          <p:cNvSpPr txBox="1">
            <a:spLocks/>
          </p:cNvSpPr>
          <p:nvPr/>
        </p:nvSpPr>
        <p:spPr>
          <a:xfrm>
            <a:off x="1752943" y="2975579"/>
            <a:ext cx="692780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Bringing the map to life</a:t>
            </a:r>
          </a:p>
        </p:txBody>
      </p:sp>
      <p:sp>
        <p:nvSpPr>
          <p:cNvPr id="8" name="Slide Number Placeholder 3">
            <a:extLst>
              <a:ext uri="{FF2B5EF4-FFF2-40B4-BE49-F238E27FC236}">
                <a16:creationId xmlns:a16="http://schemas.microsoft.com/office/drawing/2014/main" id="{8F134321-569D-C1DE-D75E-D89ED52EDC81}"/>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5E08459A-45C3-17E5-A952-374DF0FBB924}"/>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7B474D25-8314-9836-5F93-E2D53F4D1A78}"/>
              </a:ext>
            </a:extLst>
          </p:cNvPr>
          <p:cNvGrpSpPr/>
          <p:nvPr/>
        </p:nvGrpSpPr>
        <p:grpSpPr>
          <a:xfrm>
            <a:off x="602632" y="169298"/>
            <a:ext cx="3350126" cy="466127"/>
            <a:chOff x="602632" y="169298"/>
            <a:chExt cx="3350126" cy="466127"/>
          </a:xfrm>
        </p:grpSpPr>
        <p:grpSp>
          <p:nvGrpSpPr>
            <p:cNvPr id="15" name="Group 14">
              <a:extLst>
                <a:ext uri="{FF2B5EF4-FFF2-40B4-BE49-F238E27FC236}">
                  <a16:creationId xmlns:a16="http://schemas.microsoft.com/office/drawing/2014/main" id="{EA280432-8028-C643-FCB5-FEAECEE5AF79}"/>
                </a:ext>
              </a:extLst>
            </p:cNvPr>
            <p:cNvGrpSpPr/>
            <p:nvPr/>
          </p:nvGrpSpPr>
          <p:grpSpPr>
            <a:xfrm>
              <a:off x="602632" y="169298"/>
              <a:ext cx="3350126" cy="466127"/>
              <a:chOff x="793744" y="169299"/>
              <a:chExt cx="2157224" cy="300150"/>
            </a:xfrm>
          </p:grpSpPr>
          <p:pic>
            <p:nvPicPr>
              <p:cNvPr id="17" name="Picture 16">
                <a:extLst>
                  <a:ext uri="{FF2B5EF4-FFF2-40B4-BE49-F238E27FC236}">
                    <a16:creationId xmlns:a16="http://schemas.microsoft.com/office/drawing/2014/main" id="{FD177B83-F66F-326D-AF8E-804E6FF549E6}"/>
                  </a:ext>
                </a:extLst>
              </p:cNvPr>
              <p:cNvPicPr>
                <a:picLocks noChangeAspect="1"/>
              </p:cNvPicPr>
              <p:nvPr/>
            </p:nvPicPr>
            <p:blipFill>
              <a:blip r:embed="rId3"/>
              <a:stretch>
                <a:fillRect/>
              </a:stretch>
            </p:blipFill>
            <p:spPr>
              <a:xfrm>
                <a:off x="2078861" y="169299"/>
                <a:ext cx="872107" cy="300150"/>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B0168C39-55D7-76CE-031D-A3AD29518320}"/>
                  </a:ext>
                </a:extLst>
              </p:cNvPr>
              <p:cNvPicPr>
                <a:picLocks noChangeAspect="1"/>
              </p:cNvPicPr>
              <p:nvPr/>
            </p:nvPicPr>
            <p:blipFill>
              <a:blip r:embed="rId4"/>
              <a:stretch>
                <a:fillRect/>
              </a:stretch>
            </p:blipFill>
            <p:spPr>
              <a:xfrm>
                <a:off x="793744" y="296507"/>
                <a:ext cx="1022977" cy="134442"/>
              </a:xfrm>
              <a:prstGeom prst="rect">
                <a:avLst/>
              </a:prstGeom>
            </p:spPr>
          </p:pic>
        </p:grpSp>
        <p:cxnSp>
          <p:nvCxnSpPr>
            <p:cNvPr id="16" name="Straight Connector 15">
              <a:extLst>
                <a:ext uri="{FF2B5EF4-FFF2-40B4-BE49-F238E27FC236}">
                  <a16:creationId xmlns:a16="http://schemas.microsoft.com/office/drawing/2014/main" id="{3784AD69-5476-82B4-54B5-94D39F78547D}"/>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01721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A9BE44-806C-E4DF-E259-715635B3384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 name="Date Placeholder 2">
            <a:extLst>
              <a:ext uri="{FF2B5EF4-FFF2-40B4-BE49-F238E27FC236}">
                <a16:creationId xmlns:a16="http://schemas.microsoft.com/office/drawing/2014/main" id="{4C1C46BB-3A5A-921C-96BD-657E48D4E7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grpSp>
        <p:nvGrpSpPr>
          <p:cNvPr id="8" name="Group 7">
            <a:extLst>
              <a:ext uri="{FF2B5EF4-FFF2-40B4-BE49-F238E27FC236}">
                <a16:creationId xmlns:a16="http://schemas.microsoft.com/office/drawing/2014/main" id="{0A917ACE-86D0-2E57-4876-0B398C9FD750}"/>
              </a:ext>
            </a:extLst>
          </p:cNvPr>
          <p:cNvGrpSpPr/>
          <p:nvPr/>
        </p:nvGrpSpPr>
        <p:grpSpPr>
          <a:xfrm>
            <a:off x="1474237" y="1669544"/>
            <a:ext cx="9243526" cy="4222376"/>
            <a:chOff x="1474237" y="1669544"/>
            <a:chExt cx="9243526" cy="4222376"/>
          </a:xfrm>
        </p:grpSpPr>
        <p:sp>
          <p:nvSpPr>
            <p:cNvPr id="20" name="Rounded Rectangle 19">
              <a:extLst>
                <a:ext uri="{FF2B5EF4-FFF2-40B4-BE49-F238E27FC236}">
                  <a16:creationId xmlns:a16="http://schemas.microsoft.com/office/drawing/2014/main" id="{E6EFE76A-04E9-C45D-0813-4DE6F1B33C69}"/>
                </a:ext>
              </a:extLst>
            </p:cNvPr>
            <p:cNvSpPr/>
            <p:nvPr/>
          </p:nvSpPr>
          <p:spPr>
            <a:xfrm>
              <a:off x="1474237" y="1669544"/>
              <a:ext cx="4355063" cy="4222376"/>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1" name="Rounded Rectangle 20">
              <a:extLst>
                <a:ext uri="{FF2B5EF4-FFF2-40B4-BE49-F238E27FC236}">
                  <a16:creationId xmlns:a16="http://schemas.microsoft.com/office/drawing/2014/main" id="{F3FA104F-CE01-DA79-447A-133A37F20EA6}"/>
                </a:ext>
              </a:extLst>
            </p:cNvPr>
            <p:cNvSpPr/>
            <p:nvPr/>
          </p:nvSpPr>
          <p:spPr>
            <a:xfrm>
              <a:off x="6215333" y="1669544"/>
              <a:ext cx="4502430" cy="4222376"/>
            </a:xfrm>
            <a:prstGeom prst="roundRect">
              <a:avLst>
                <a:gd name="adj" fmla="val 0"/>
              </a:avLst>
            </a:prstGeom>
            <a:solidFill>
              <a:srgbClr val="3F7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2" name="TextBox 21">
              <a:extLst>
                <a:ext uri="{FF2B5EF4-FFF2-40B4-BE49-F238E27FC236}">
                  <a16:creationId xmlns:a16="http://schemas.microsoft.com/office/drawing/2014/main" id="{04C3B7F9-ABB0-6CF1-FB5A-FADBFF484F62}"/>
                </a:ext>
              </a:extLst>
            </p:cNvPr>
            <p:cNvSpPr txBox="1"/>
            <p:nvPr/>
          </p:nvSpPr>
          <p:spPr>
            <a:xfrm>
              <a:off x="1722755" y="1961279"/>
              <a:ext cx="3936829" cy="155427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Compliance </a:t>
              </a:r>
            </a:p>
            <a:p>
              <a:pPr marL="0" marR="0" lvl="0" indent="0" algn="l" defTabSz="412769" rtl="0" eaLnBrk="1" fontAlgn="auto" latinLnBrk="0" hangingPunct="0">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Let’s look at how regulation reallocates responsibility and raises the minimum standards for system-wide behaviour.</a:t>
              </a:r>
            </a:p>
          </p:txBody>
        </p:sp>
        <p:sp>
          <p:nvSpPr>
            <p:cNvPr id="23" name="TextBox 22">
              <a:extLst>
                <a:ext uri="{FF2B5EF4-FFF2-40B4-BE49-F238E27FC236}">
                  <a16:creationId xmlns:a16="http://schemas.microsoft.com/office/drawing/2014/main" id="{49074FA3-230B-82C6-3621-7FC3ED99921D}"/>
                </a:ext>
              </a:extLst>
            </p:cNvPr>
            <p:cNvSpPr txBox="1"/>
            <p:nvPr/>
          </p:nvSpPr>
          <p:spPr>
            <a:xfrm>
              <a:off x="6463850" y="1961279"/>
              <a:ext cx="3708957" cy="155427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Innovation </a:t>
              </a:r>
            </a:p>
            <a:p>
              <a:pPr marL="0" marR="0" lvl="0" indent="0" algn="l" defTabSz="412769" rtl="0" eaLnBrk="1" fontAlgn="auto" latinLnBrk="0" hangingPunct="0">
                <a:lnSpc>
                  <a:spcPct val="100000"/>
                </a:lnSpc>
                <a:spcBef>
                  <a:spcPts val="60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Helvetica Neue Light" panose="02000403000000020004" pitchFamily="2" charset="0"/>
                  <a:cs typeface="Arial" panose="020B0604020202020204" pitchFamily="34" charset="0"/>
                </a:rPr>
                <a:t>Let’s look at how new capabilities and technologies reconfigure processes, roles, business models and expectations.</a:t>
              </a:r>
            </a:p>
          </p:txBody>
        </p:sp>
        <p:sp>
          <p:nvSpPr>
            <p:cNvPr id="24" name="Rounded Rectangle 23">
              <a:extLst>
                <a:ext uri="{FF2B5EF4-FFF2-40B4-BE49-F238E27FC236}">
                  <a16:creationId xmlns:a16="http://schemas.microsoft.com/office/drawing/2014/main" id="{35A87101-27E5-187A-7B9C-F79C79412ABF}"/>
                </a:ext>
              </a:extLst>
            </p:cNvPr>
            <p:cNvSpPr/>
            <p:nvPr/>
          </p:nvSpPr>
          <p:spPr>
            <a:xfrm>
              <a:off x="1783330" y="3806617"/>
              <a:ext cx="3708957" cy="175951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5" name="TextBox 24">
              <a:extLst>
                <a:ext uri="{FF2B5EF4-FFF2-40B4-BE49-F238E27FC236}">
                  <a16:creationId xmlns:a16="http://schemas.microsoft.com/office/drawing/2014/main" id="{847D1508-08C4-6F06-4783-9AE57F0E0BAC}"/>
                </a:ext>
              </a:extLst>
            </p:cNvPr>
            <p:cNvSpPr txBox="1"/>
            <p:nvPr/>
          </p:nvSpPr>
          <p:spPr>
            <a:xfrm>
              <a:off x="2135587" y="4291507"/>
              <a:ext cx="2796976" cy="923330"/>
            </a:xfrm>
            <a:prstGeom prst="rect">
              <a:avLst/>
            </a:prstGeom>
            <a:noFill/>
          </p:spPr>
          <p:txBody>
            <a:bodyPr wrap="square">
              <a:sp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How might forthcoming rules reshape the system?</a:t>
              </a:r>
              <a:endPar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26" name="Rounded Rectangle 25">
              <a:extLst>
                <a:ext uri="{FF2B5EF4-FFF2-40B4-BE49-F238E27FC236}">
                  <a16:creationId xmlns:a16="http://schemas.microsoft.com/office/drawing/2014/main" id="{A18442C7-39E2-F645-2E8E-BF6D89F116FB}"/>
                </a:ext>
              </a:extLst>
            </p:cNvPr>
            <p:cNvSpPr/>
            <p:nvPr/>
          </p:nvSpPr>
          <p:spPr>
            <a:xfrm>
              <a:off x="6544746" y="3806617"/>
              <a:ext cx="3708957" cy="175951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7" name="TextBox 26">
              <a:extLst>
                <a:ext uri="{FF2B5EF4-FFF2-40B4-BE49-F238E27FC236}">
                  <a16:creationId xmlns:a16="http://schemas.microsoft.com/office/drawing/2014/main" id="{95FF4768-BA99-84C6-1D00-9695F93F9FB5}"/>
                </a:ext>
              </a:extLst>
            </p:cNvPr>
            <p:cNvSpPr txBox="1"/>
            <p:nvPr/>
          </p:nvSpPr>
          <p:spPr>
            <a:xfrm>
              <a:off x="6897003" y="4291507"/>
              <a:ext cx="3195564" cy="923330"/>
            </a:xfrm>
            <a:prstGeom prst="rect">
              <a:avLst/>
            </a:prstGeom>
            <a:noFill/>
          </p:spPr>
          <p:txBody>
            <a:bodyPr wrap="square">
              <a:spAutoFit/>
            </a:bodyPr>
            <a:lstStyle/>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Which innovations could accelerate decarbonisation </a:t>
              </a:r>
              <a:br>
                <a:rPr kumimoji="0" lang="en-GB"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 your context?</a:t>
              </a:r>
            </a:p>
          </p:txBody>
        </p:sp>
        <p:sp>
          <p:nvSpPr>
            <p:cNvPr id="28" name="TextBox 27">
              <a:extLst>
                <a:ext uri="{FF2B5EF4-FFF2-40B4-BE49-F238E27FC236}">
                  <a16:creationId xmlns:a16="http://schemas.microsoft.com/office/drawing/2014/main" id="{2BF8916B-4351-52BD-96BC-5F7448E60967}"/>
                </a:ext>
              </a:extLst>
            </p:cNvPr>
            <p:cNvSpPr txBox="1"/>
            <p:nvPr/>
          </p:nvSpPr>
          <p:spPr>
            <a:xfrm>
              <a:off x="2135587" y="4030671"/>
              <a:ext cx="3342412" cy="23083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PROVOCATION:</a:t>
              </a:r>
              <a:endPar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29" name="TextBox 28">
              <a:extLst>
                <a:ext uri="{FF2B5EF4-FFF2-40B4-BE49-F238E27FC236}">
                  <a16:creationId xmlns:a16="http://schemas.microsoft.com/office/drawing/2014/main" id="{A1601342-A2B1-C699-059D-ECAF677390E2}"/>
                </a:ext>
              </a:extLst>
            </p:cNvPr>
            <p:cNvSpPr txBox="1"/>
            <p:nvPr/>
          </p:nvSpPr>
          <p:spPr>
            <a:xfrm>
              <a:off x="6894534" y="4030671"/>
              <a:ext cx="3342412" cy="230832"/>
            </a:xfrm>
            <a:prstGeom prst="rect">
              <a:avLst/>
            </a:prstGeom>
            <a:noFill/>
          </p:spPr>
          <p:txBody>
            <a:bodyPr wrap="square">
              <a:spAutoFit/>
            </a:bodyPr>
            <a:lstStyle/>
            <a:p>
              <a:pPr marL="0" marR="0" lvl="0" indent="0" algn="l" defTabSz="412769" rtl="0" eaLnBrk="1" fontAlgn="auto" latinLnBrk="0" hangingPunct="0">
                <a:lnSpc>
                  <a:spcPct val="100000"/>
                </a:lnSpc>
                <a:spcBef>
                  <a:spcPts val="0"/>
                </a:spcBef>
                <a:spcAft>
                  <a:spcPts val="0"/>
                </a:spcAft>
                <a:buClrTx/>
                <a:buSzTx/>
                <a:buFontTx/>
                <a:buNone/>
                <a:tabLst/>
                <a:defRPr/>
              </a:pPr>
              <a:r>
                <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PROVOCATION:</a:t>
              </a:r>
              <a:endParaRPr kumimoji="0" lang="en-GB" sz="900" b="1" i="0" u="none" strike="noStrike" kern="1200" cap="none" spc="10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grpSp>
      <p:sp>
        <p:nvSpPr>
          <p:cNvPr id="7" name="Title 1">
            <a:extLst>
              <a:ext uri="{FF2B5EF4-FFF2-40B4-BE49-F238E27FC236}">
                <a16:creationId xmlns:a16="http://schemas.microsoft.com/office/drawing/2014/main" id="{CDD0A88E-6F3C-C290-D510-0FF3ADB155BA}"/>
              </a:ext>
            </a:extLst>
          </p:cNvPr>
          <p:cNvSpPr txBox="1">
            <a:spLocks/>
          </p:cNvSpPr>
          <p:nvPr/>
        </p:nvSpPr>
        <p:spPr>
          <a:xfrm>
            <a:off x="466726" y="527303"/>
            <a:ext cx="5555702" cy="756224"/>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Here are two examples that help explain how to read and use the map </a:t>
            </a:r>
          </a:p>
        </p:txBody>
      </p:sp>
    </p:spTree>
    <p:extLst>
      <p:ext uri="{BB962C8B-B14F-4D97-AF65-F5344CB8AC3E}">
        <p14:creationId xmlns:p14="http://schemas.microsoft.com/office/powerpoint/2010/main" val="318909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iagram of a process&#10;&#10;AI-generated content may be incorrect.">
            <a:extLst>
              <a:ext uri="{FF2B5EF4-FFF2-40B4-BE49-F238E27FC236}">
                <a16:creationId xmlns:a16="http://schemas.microsoft.com/office/drawing/2014/main" id="{A80353E2-DD7B-907D-F291-A1C9700C9D39}"/>
              </a:ext>
            </a:extLst>
          </p:cNvPr>
          <p:cNvPicPr>
            <a:picLocks noChangeAspect="1"/>
          </p:cNvPicPr>
          <p:nvPr/>
        </p:nvPicPr>
        <p:blipFill>
          <a:blip r:embed="rId2"/>
          <a:srcRect l="31386" t="-2135" b="2135"/>
          <a:stretch>
            <a:fillRect/>
          </a:stretch>
        </p:blipFill>
        <p:spPr>
          <a:xfrm>
            <a:off x="3826558" y="0"/>
            <a:ext cx="8365441" cy="6858000"/>
          </a:xfrm>
          <a:prstGeom prst="rect">
            <a:avLst/>
          </a:prstGeom>
        </p:spPr>
      </p:pic>
      <p:sp>
        <p:nvSpPr>
          <p:cNvPr id="15" name="Text Placeholder 3">
            <a:extLst>
              <a:ext uri="{FF2B5EF4-FFF2-40B4-BE49-F238E27FC236}">
                <a16:creationId xmlns:a16="http://schemas.microsoft.com/office/drawing/2014/main" id="{A7C19210-1BBC-1816-4DB9-CB1B53624A5A}"/>
              </a:ext>
            </a:extLst>
          </p:cNvPr>
          <p:cNvSpPr txBox="1">
            <a:spLocks/>
          </p:cNvSpPr>
          <p:nvPr/>
        </p:nvSpPr>
        <p:spPr>
          <a:xfrm>
            <a:off x="6975509" y="1426649"/>
            <a:ext cx="896357" cy="5882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66449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Garments are designed to be  repurposed at end-of life stage</a:t>
            </a:r>
          </a:p>
        </p:txBody>
      </p:sp>
      <p:sp>
        <p:nvSpPr>
          <p:cNvPr id="16" name="Text Placeholder 3">
            <a:extLst>
              <a:ext uri="{FF2B5EF4-FFF2-40B4-BE49-F238E27FC236}">
                <a16:creationId xmlns:a16="http://schemas.microsoft.com/office/drawing/2014/main" id="{9CAD8C48-4586-291F-0DF6-F0529EB27882}"/>
              </a:ext>
            </a:extLst>
          </p:cNvPr>
          <p:cNvSpPr txBox="1">
            <a:spLocks/>
          </p:cNvSpPr>
          <p:nvPr/>
        </p:nvSpPr>
        <p:spPr>
          <a:xfrm>
            <a:off x="9655599" y="1896841"/>
            <a:ext cx="896357" cy="4962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66449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Fibers that </a:t>
            </a:r>
            <a:b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are easier to recycle are the norm</a:t>
            </a:r>
          </a:p>
        </p:txBody>
      </p:sp>
      <p:sp>
        <p:nvSpPr>
          <p:cNvPr id="17" name="Text Placeholder 3">
            <a:extLst>
              <a:ext uri="{FF2B5EF4-FFF2-40B4-BE49-F238E27FC236}">
                <a16:creationId xmlns:a16="http://schemas.microsoft.com/office/drawing/2014/main" id="{33E9CB3D-1347-DFC6-B935-DDE48F5EA5A7}"/>
              </a:ext>
            </a:extLst>
          </p:cNvPr>
          <p:cNvSpPr txBox="1">
            <a:spLocks/>
          </p:cNvSpPr>
          <p:nvPr/>
        </p:nvSpPr>
        <p:spPr>
          <a:xfrm>
            <a:off x="9935426" y="5691304"/>
            <a:ext cx="1319762" cy="5882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66449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Brands could benefit from getting customers directly involved in repurposing OR recycling / collection</a:t>
            </a:r>
          </a:p>
        </p:txBody>
      </p:sp>
      <p:pic>
        <p:nvPicPr>
          <p:cNvPr id="18" name="Picture 17">
            <a:extLst>
              <a:ext uri="{FF2B5EF4-FFF2-40B4-BE49-F238E27FC236}">
                <a16:creationId xmlns:a16="http://schemas.microsoft.com/office/drawing/2014/main" id="{A0C42082-A8A1-F001-0F23-80D270628451}"/>
              </a:ext>
            </a:extLst>
          </p:cNvPr>
          <p:cNvPicPr>
            <a:picLocks noChangeAspect="1"/>
          </p:cNvPicPr>
          <p:nvPr/>
        </p:nvPicPr>
        <p:blipFill>
          <a:blip r:embed="rId3"/>
          <a:stretch>
            <a:fillRect/>
          </a:stretch>
        </p:blipFill>
        <p:spPr>
          <a:xfrm>
            <a:off x="4070251" y="5893798"/>
            <a:ext cx="198239" cy="332050"/>
          </a:xfrm>
          <a:prstGeom prst="rect">
            <a:avLst/>
          </a:prstGeom>
        </p:spPr>
      </p:pic>
      <p:pic>
        <p:nvPicPr>
          <p:cNvPr id="19" name="Picture 18">
            <a:extLst>
              <a:ext uri="{FF2B5EF4-FFF2-40B4-BE49-F238E27FC236}">
                <a16:creationId xmlns:a16="http://schemas.microsoft.com/office/drawing/2014/main" id="{BB58E476-B1F5-983F-7363-7B0831B948EE}"/>
              </a:ext>
            </a:extLst>
          </p:cNvPr>
          <p:cNvPicPr>
            <a:picLocks noChangeAspect="1"/>
          </p:cNvPicPr>
          <p:nvPr/>
        </p:nvPicPr>
        <p:blipFill>
          <a:blip r:embed="rId3">
            <a:biLevel thresh="75000"/>
          </a:blip>
          <a:stretch>
            <a:fillRect/>
          </a:stretch>
        </p:blipFill>
        <p:spPr>
          <a:xfrm>
            <a:off x="4070251" y="6281725"/>
            <a:ext cx="198239" cy="332050"/>
          </a:xfrm>
          <a:prstGeom prst="rect">
            <a:avLst/>
          </a:prstGeom>
        </p:spPr>
      </p:pic>
      <p:sp>
        <p:nvSpPr>
          <p:cNvPr id="20" name="Title 1">
            <a:extLst>
              <a:ext uri="{FF2B5EF4-FFF2-40B4-BE49-F238E27FC236}">
                <a16:creationId xmlns:a16="http://schemas.microsoft.com/office/drawing/2014/main" id="{48D29B66-B57A-76A4-5B3E-89530ED42AE2}"/>
              </a:ext>
            </a:extLst>
          </p:cNvPr>
          <p:cNvSpPr txBox="1">
            <a:spLocks/>
          </p:cNvSpPr>
          <p:nvPr/>
        </p:nvSpPr>
        <p:spPr>
          <a:xfrm>
            <a:off x="4360287" y="5962612"/>
            <a:ext cx="553539" cy="177513"/>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Bus stops</a:t>
            </a:r>
          </a:p>
        </p:txBody>
      </p:sp>
      <p:sp>
        <p:nvSpPr>
          <p:cNvPr id="21" name="Title 1">
            <a:extLst>
              <a:ext uri="{FF2B5EF4-FFF2-40B4-BE49-F238E27FC236}">
                <a16:creationId xmlns:a16="http://schemas.microsoft.com/office/drawing/2014/main" id="{073BB847-2099-8C0E-3022-C8B7906D76DB}"/>
              </a:ext>
            </a:extLst>
          </p:cNvPr>
          <p:cNvSpPr txBox="1">
            <a:spLocks/>
          </p:cNvSpPr>
          <p:nvPr/>
        </p:nvSpPr>
        <p:spPr>
          <a:xfrm>
            <a:off x="4360287" y="6343612"/>
            <a:ext cx="446382" cy="177513"/>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Changes</a:t>
            </a:r>
          </a:p>
        </p:txBody>
      </p:sp>
      <p:sp>
        <p:nvSpPr>
          <p:cNvPr id="22" name="Rounded Rectangle 21">
            <a:extLst>
              <a:ext uri="{FF2B5EF4-FFF2-40B4-BE49-F238E27FC236}">
                <a16:creationId xmlns:a16="http://schemas.microsoft.com/office/drawing/2014/main" id="{F6DE09BC-C0A1-71AC-2CAD-848F26920459}"/>
              </a:ext>
            </a:extLst>
          </p:cNvPr>
          <p:cNvSpPr/>
          <p:nvPr/>
        </p:nvSpPr>
        <p:spPr>
          <a:xfrm>
            <a:off x="3903646" y="5787129"/>
            <a:ext cx="1033330" cy="904892"/>
          </a:xfrm>
          <a:prstGeom prst="roundRect">
            <a:avLst>
              <a:gd name="adj" fmla="val 9992"/>
            </a:avLst>
          </a:prstGeom>
          <a:noFill/>
          <a:ln w="31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 name="Slide Number Placeholder 2">
            <a:extLst>
              <a:ext uri="{FF2B5EF4-FFF2-40B4-BE49-F238E27FC236}">
                <a16:creationId xmlns:a16="http://schemas.microsoft.com/office/drawing/2014/main" id="{0F571F88-EFE8-C45E-4857-EC5944C4E3B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Rectangle 3">
            <a:extLst>
              <a:ext uri="{FF2B5EF4-FFF2-40B4-BE49-F238E27FC236}">
                <a16:creationId xmlns:a16="http://schemas.microsoft.com/office/drawing/2014/main" id="{0FCA9B25-D66D-BA10-0C35-C898059B51A0}"/>
              </a:ext>
            </a:extLst>
          </p:cNvPr>
          <p:cNvSpPr/>
          <p:nvPr/>
        </p:nvSpPr>
        <p:spPr>
          <a:xfrm>
            <a:off x="1" y="0"/>
            <a:ext cx="370702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HelveticaNeueLT Pro 55 Roman"/>
              <a:ea typeface="+mn-ea"/>
              <a:cs typeface="+mn-cs"/>
              <a:sym typeface="Graphik Light"/>
            </a:endParaRPr>
          </a:p>
        </p:txBody>
      </p:sp>
      <p:sp>
        <p:nvSpPr>
          <p:cNvPr id="5" name="TextBox 4">
            <a:extLst>
              <a:ext uri="{FF2B5EF4-FFF2-40B4-BE49-F238E27FC236}">
                <a16:creationId xmlns:a16="http://schemas.microsoft.com/office/drawing/2014/main" id="{D8CB9BF8-403C-60B3-1EA2-71D7B652084B}"/>
              </a:ext>
            </a:extLst>
          </p:cNvPr>
          <p:cNvSpPr txBox="1"/>
          <p:nvPr/>
        </p:nvSpPr>
        <p:spPr>
          <a:xfrm>
            <a:off x="284927" y="785437"/>
            <a:ext cx="3190784" cy="1523494"/>
          </a:xfrm>
          <a:prstGeom prst="rect">
            <a:avLst/>
          </a:prstGeom>
          <a:noFill/>
        </p:spPr>
        <p:txBody>
          <a:bodyPr wrap="square">
            <a:spAutoFit/>
          </a:bodyPr>
          <a:lstStyle/>
          <a:p>
            <a:pPr marL="0" marR="0" lvl="0" indent="0" algn="l" defTabSz="177808" rtl="0" eaLnBrk="1" fontAlgn="auto" latinLnBrk="0" hangingPunct="0">
              <a:lnSpc>
                <a:spcPct val="100000"/>
              </a:lnSpc>
              <a:spcBef>
                <a:spcPts val="120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Responsible Recovery </a:t>
            </a:r>
            <a:br>
              <a:rPr kumimoji="0" lang="en-GB" sz="1100" b="1" i="0" u="none" strike="noStrike" kern="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100" b="1" i="0" u="none" strike="noStrike" kern="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of Textiles Act (Sept 2024)</a:t>
            </a:r>
          </a:p>
          <a:p>
            <a:pPr marL="0" marR="0" lvl="0" indent="0" algn="l" defTabSz="177808" rtl="0" eaLnBrk="1" fontAlgn="auto" latinLnBrk="0" hangingPunct="0">
              <a:lnSpc>
                <a:spcPct val="100000"/>
              </a:lnSpc>
              <a:spcBef>
                <a:spcPts val="60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This Act shifts end-of-life accountability onto brands, making producers responsible for collecting, repairing and recycling garments. </a:t>
            </a:r>
            <a:b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It shows how regulation can relocate responsibility to the companies placing </a:t>
            </a:r>
            <a:b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products on the market.</a:t>
            </a:r>
            <a:endPar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6" name="Text Placeholder 3">
            <a:extLst>
              <a:ext uri="{FF2B5EF4-FFF2-40B4-BE49-F238E27FC236}">
                <a16:creationId xmlns:a16="http://schemas.microsoft.com/office/drawing/2014/main" id="{DCBDE667-18B1-FB3D-2F78-47D937EE0D9C}"/>
              </a:ext>
            </a:extLst>
          </p:cNvPr>
          <p:cNvSpPr txBox="1">
            <a:spLocks/>
          </p:cNvSpPr>
          <p:nvPr/>
        </p:nvSpPr>
        <p:spPr>
          <a:xfrm>
            <a:off x="350849" y="2446806"/>
            <a:ext cx="2363776" cy="129649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l" defTabSz="412769" rtl="0" eaLnBrk="1" fontAlgn="auto" latinLnBrk="0" hangingPunct="0">
              <a:lnSpc>
                <a:spcPct val="100000"/>
              </a:lnSpc>
              <a:spcBef>
                <a:spcPts val="233"/>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Change drivers</a:t>
            </a:r>
          </a:p>
          <a:p>
            <a:pPr marL="171450" marR="0" lvl="0" indent="-171450" algn="l" defTabSz="177808" rtl="0" eaLnBrk="1" fontAlgn="auto" latinLnBrk="0" hangingPunct="0">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Designing garments for recovery from the outset </a:t>
            </a:r>
          </a:p>
          <a:p>
            <a:pPr marL="171450" marR="0" lvl="0" indent="-171450" algn="l" defTabSz="177808" rtl="0" eaLnBrk="1" fontAlgn="auto" latinLnBrk="0" hangingPunct="0">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Strengthening traceability across the value chain </a:t>
            </a:r>
          </a:p>
          <a:p>
            <a:pPr marL="171450" marR="0" lvl="0" indent="-171450" algn="l" defTabSz="177808" rtl="0" eaLnBrk="1" fontAlgn="auto" latinLnBrk="0" hangingPunct="0">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Building collaborative systems with recyclers and regulators to demonstrate compliance</a:t>
            </a:r>
          </a:p>
        </p:txBody>
      </p:sp>
      <p:sp>
        <p:nvSpPr>
          <p:cNvPr id="7" name="Rounded Rectangle 6">
            <a:extLst>
              <a:ext uri="{FF2B5EF4-FFF2-40B4-BE49-F238E27FC236}">
                <a16:creationId xmlns:a16="http://schemas.microsoft.com/office/drawing/2014/main" id="{BB5C412D-54CB-3E09-C0CD-3B282B3A12CA}"/>
              </a:ext>
            </a:extLst>
          </p:cNvPr>
          <p:cNvSpPr/>
          <p:nvPr/>
        </p:nvSpPr>
        <p:spPr>
          <a:xfrm>
            <a:off x="372014" y="336197"/>
            <a:ext cx="941361" cy="276217"/>
          </a:xfrm>
          <a:prstGeom prst="roundRect">
            <a:avLst>
              <a:gd name="adj" fmla="val 0"/>
            </a:avLst>
          </a:prstGeom>
          <a:solidFill>
            <a:schemeClr val="bg1"/>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00192"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Compliance</a:t>
            </a:r>
          </a:p>
        </p:txBody>
      </p:sp>
      <p:sp>
        <p:nvSpPr>
          <p:cNvPr id="8" name="Rounded Rectangle 7">
            <a:extLst>
              <a:ext uri="{FF2B5EF4-FFF2-40B4-BE49-F238E27FC236}">
                <a16:creationId xmlns:a16="http://schemas.microsoft.com/office/drawing/2014/main" id="{AD151BA0-C862-3D54-C26F-2A3E8DEE0B1B}"/>
              </a:ext>
            </a:extLst>
          </p:cNvPr>
          <p:cNvSpPr/>
          <p:nvPr/>
        </p:nvSpPr>
        <p:spPr>
          <a:xfrm>
            <a:off x="1438154" y="336197"/>
            <a:ext cx="850772" cy="276217"/>
          </a:xfrm>
          <a:prstGeom prst="roundRect">
            <a:avLst>
              <a:gd name="adj" fmla="val 0"/>
            </a:avLst>
          </a:prstGeom>
          <a:solidFill>
            <a:schemeClr val="accent6"/>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00192"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Innovation</a:t>
            </a:r>
          </a:p>
        </p:txBody>
      </p:sp>
      <p:sp>
        <p:nvSpPr>
          <p:cNvPr id="9" name="Rounded Rectangle 8">
            <a:extLst>
              <a:ext uri="{FF2B5EF4-FFF2-40B4-BE49-F238E27FC236}">
                <a16:creationId xmlns:a16="http://schemas.microsoft.com/office/drawing/2014/main" id="{9631DDBF-E1D9-9427-A596-DE29271A7887}"/>
              </a:ext>
            </a:extLst>
          </p:cNvPr>
          <p:cNvSpPr/>
          <p:nvPr/>
        </p:nvSpPr>
        <p:spPr>
          <a:xfrm>
            <a:off x="386375" y="4241266"/>
            <a:ext cx="2675699" cy="163857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0" name="Text Placeholder 3">
            <a:extLst>
              <a:ext uri="{FF2B5EF4-FFF2-40B4-BE49-F238E27FC236}">
                <a16:creationId xmlns:a16="http://schemas.microsoft.com/office/drawing/2014/main" id="{3BA8474E-18CC-90CB-7669-3EAB3F46DE27}"/>
              </a:ext>
            </a:extLst>
          </p:cNvPr>
          <p:cNvSpPr txBox="1">
            <a:spLocks/>
          </p:cNvSpPr>
          <p:nvPr/>
        </p:nvSpPr>
        <p:spPr>
          <a:xfrm>
            <a:off x="594512" y="4490634"/>
            <a:ext cx="2327593" cy="129649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l" defTabSz="531988"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Takeaway: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Circular design, traceability and take-back schemes become basic licence to operate, not optional projects.</a:t>
            </a:r>
          </a:p>
          <a:p>
            <a:pPr marL="0" marR="0" lvl="0" indent="0" algn="l" defTabSz="412769" rtl="0" eaLnBrk="1" fontAlgn="auto" latinLnBrk="0" hangingPunct="0">
              <a:lnSpc>
                <a:spcPct val="100000"/>
              </a:lnSpc>
              <a:spcBef>
                <a:spcPts val="233"/>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11" name="Rectangle 10">
            <a:extLst>
              <a:ext uri="{FF2B5EF4-FFF2-40B4-BE49-F238E27FC236}">
                <a16:creationId xmlns:a16="http://schemas.microsoft.com/office/drawing/2014/main" id="{AE7589DF-CA7C-2F73-9060-34A242EB1593}"/>
              </a:ext>
            </a:extLst>
          </p:cNvPr>
          <p:cNvSpPr/>
          <p:nvPr/>
        </p:nvSpPr>
        <p:spPr>
          <a:xfrm>
            <a:off x="5853606" y="324853"/>
            <a:ext cx="1162611" cy="287660"/>
          </a:xfrm>
          <a:prstGeom prst="rect">
            <a:avLst/>
          </a:prstGeom>
          <a:solidFill>
            <a:srgbClr val="8AC4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HelveticaNeueLT Pro 55 Roman"/>
              <a:ea typeface="+mn-ea"/>
              <a:cs typeface="+mn-cs"/>
              <a:sym typeface="Graphik Light"/>
            </a:endParaRPr>
          </a:p>
        </p:txBody>
      </p:sp>
      <p:pic>
        <p:nvPicPr>
          <p:cNvPr id="12" name="Picture 11">
            <a:extLst>
              <a:ext uri="{FF2B5EF4-FFF2-40B4-BE49-F238E27FC236}">
                <a16:creationId xmlns:a16="http://schemas.microsoft.com/office/drawing/2014/main" id="{50BAAAA4-6066-3109-2F82-36B411D4DC22}"/>
              </a:ext>
            </a:extLst>
          </p:cNvPr>
          <p:cNvPicPr>
            <a:picLocks noChangeAspect="1"/>
          </p:cNvPicPr>
          <p:nvPr/>
        </p:nvPicPr>
        <p:blipFill>
          <a:blip r:embed="rId4"/>
          <a:srcRect l="78750" t="65797" r="18886" b="28986"/>
          <a:stretch>
            <a:fillRect/>
          </a:stretch>
        </p:blipFill>
        <p:spPr>
          <a:xfrm>
            <a:off x="3903646" y="237510"/>
            <a:ext cx="387626" cy="481192"/>
          </a:xfrm>
          <a:prstGeom prst="rect">
            <a:avLst/>
          </a:prstGeom>
        </p:spPr>
      </p:pic>
      <p:sp>
        <p:nvSpPr>
          <p:cNvPr id="2" name="Date Placeholder 2">
            <a:extLst>
              <a:ext uri="{FF2B5EF4-FFF2-40B4-BE49-F238E27FC236}">
                <a16:creationId xmlns:a16="http://schemas.microsoft.com/office/drawing/2014/main" id="{0CBA3305-91B6-17DF-CDB6-7AE48BBDFE27}"/>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6" name="Title 1">
            <a:extLst>
              <a:ext uri="{FF2B5EF4-FFF2-40B4-BE49-F238E27FC236}">
                <a16:creationId xmlns:a16="http://schemas.microsoft.com/office/drawing/2014/main" id="{BE5AFB8B-3670-3AF6-47D9-2C845CFB9BC7}"/>
              </a:ext>
            </a:extLst>
          </p:cNvPr>
          <p:cNvSpPr>
            <a:spLocks noGrp="1"/>
          </p:cNvSpPr>
          <p:nvPr>
            <p:ph type="title"/>
          </p:nvPr>
        </p:nvSpPr>
        <p:spPr>
          <a:xfrm>
            <a:off x="4309303" y="341876"/>
            <a:ext cx="4601945" cy="237965"/>
          </a:xfrm>
        </p:spPr>
        <p:txBody>
          <a:bodyPr/>
          <a:lstStyle/>
          <a:p>
            <a:r>
              <a:rPr lang="en-GB" sz="1600" dirty="0"/>
              <a:t>Let's look at how  compliance  shapes the system</a:t>
            </a:r>
          </a:p>
        </p:txBody>
      </p:sp>
    </p:spTree>
    <p:extLst>
      <p:ext uri="{BB962C8B-B14F-4D97-AF65-F5344CB8AC3E}">
        <p14:creationId xmlns:p14="http://schemas.microsoft.com/office/powerpoint/2010/main" val="592195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0486-2988-3A00-EB0C-B3CC7B03BB37}"/>
            </a:ext>
          </a:extLst>
        </p:cNvPr>
        <p:cNvGrpSpPr/>
        <p:nvPr/>
      </p:nvGrpSpPr>
      <p:grpSpPr>
        <a:xfrm>
          <a:off x="0" y="0"/>
          <a:ext cx="0" cy="0"/>
          <a:chOff x="0" y="0"/>
          <a:chExt cx="0" cy="0"/>
        </a:xfrm>
      </p:grpSpPr>
      <p:pic>
        <p:nvPicPr>
          <p:cNvPr id="35" name="Picture 34" descr="A diagram of a lighthouse&#10;&#10;AI-generated content may be incorrect.">
            <a:extLst>
              <a:ext uri="{FF2B5EF4-FFF2-40B4-BE49-F238E27FC236}">
                <a16:creationId xmlns:a16="http://schemas.microsoft.com/office/drawing/2014/main" id="{6C211B4A-C57F-240F-5287-AD11E08766C6}"/>
              </a:ext>
            </a:extLst>
          </p:cNvPr>
          <p:cNvPicPr>
            <a:picLocks noChangeAspect="1"/>
          </p:cNvPicPr>
          <p:nvPr/>
        </p:nvPicPr>
        <p:blipFill>
          <a:blip r:embed="rId2"/>
          <a:srcRect l="32742"/>
          <a:stretch>
            <a:fillRect/>
          </a:stretch>
        </p:blipFill>
        <p:spPr>
          <a:xfrm>
            <a:off x="3991952" y="0"/>
            <a:ext cx="8200047" cy="6858000"/>
          </a:xfrm>
          <a:prstGeom prst="rect">
            <a:avLst/>
          </a:prstGeom>
        </p:spPr>
      </p:pic>
      <p:pic>
        <p:nvPicPr>
          <p:cNvPr id="36" name="Picture 35">
            <a:extLst>
              <a:ext uri="{FF2B5EF4-FFF2-40B4-BE49-F238E27FC236}">
                <a16:creationId xmlns:a16="http://schemas.microsoft.com/office/drawing/2014/main" id="{66AF814A-0517-6E2A-9AA0-77016E59460E}"/>
              </a:ext>
            </a:extLst>
          </p:cNvPr>
          <p:cNvPicPr>
            <a:picLocks noChangeAspect="1"/>
          </p:cNvPicPr>
          <p:nvPr/>
        </p:nvPicPr>
        <p:blipFill>
          <a:blip r:embed="rId3">
            <a:biLevel thresh="75000"/>
          </a:blip>
          <a:stretch>
            <a:fillRect/>
          </a:stretch>
        </p:blipFill>
        <p:spPr>
          <a:xfrm>
            <a:off x="4070251" y="6281725"/>
            <a:ext cx="198239" cy="332050"/>
          </a:xfrm>
          <a:prstGeom prst="rect">
            <a:avLst/>
          </a:prstGeom>
        </p:spPr>
      </p:pic>
      <p:sp>
        <p:nvSpPr>
          <p:cNvPr id="37" name="Title 1">
            <a:extLst>
              <a:ext uri="{FF2B5EF4-FFF2-40B4-BE49-F238E27FC236}">
                <a16:creationId xmlns:a16="http://schemas.microsoft.com/office/drawing/2014/main" id="{14ED8454-700F-011D-564B-FC159534AA03}"/>
              </a:ext>
            </a:extLst>
          </p:cNvPr>
          <p:cNvSpPr txBox="1">
            <a:spLocks/>
          </p:cNvSpPr>
          <p:nvPr/>
        </p:nvSpPr>
        <p:spPr>
          <a:xfrm>
            <a:off x="4360287" y="5962612"/>
            <a:ext cx="553539" cy="177513"/>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Bus stops</a:t>
            </a:r>
          </a:p>
        </p:txBody>
      </p:sp>
      <p:sp>
        <p:nvSpPr>
          <p:cNvPr id="38" name="Title 1">
            <a:extLst>
              <a:ext uri="{FF2B5EF4-FFF2-40B4-BE49-F238E27FC236}">
                <a16:creationId xmlns:a16="http://schemas.microsoft.com/office/drawing/2014/main" id="{BC9AA217-6725-AFE4-4E45-06D1669AA6D8}"/>
              </a:ext>
            </a:extLst>
          </p:cNvPr>
          <p:cNvSpPr txBox="1">
            <a:spLocks/>
          </p:cNvSpPr>
          <p:nvPr/>
        </p:nvSpPr>
        <p:spPr>
          <a:xfrm>
            <a:off x="4360287" y="6343612"/>
            <a:ext cx="446382" cy="177513"/>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Changes</a:t>
            </a:r>
          </a:p>
        </p:txBody>
      </p:sp>
      <p:sp>
        <p:nvSpPr>
          <p:cNvPr id="39" name="Rounded Rectangle 38">
            <a:extLst>
              <a:ext uri="{FF2B5EF4-FFF2-40B4-BE49-F238E27FC236}">
                <a16:creationId xmlns:a16="http://schemas.microsoft.com/office/drawing/2014/main" id="{50D22564-996A-0EAF-2103-094FA7861707}"/>
              </a:ext>
            </a:extLst>
          </p:cNvPr>
          <p:cNvSpPr/>
          <p:nvPr/>
        </p:nvSpPr>
        <p:spPr>
          <a:xfrm>
            <a:off x="3903646" y="5787129"/>
            <a:ext cx="1033330" cy="904892"/>
          </a:xfrm>
          <a:prstGeom prst="roundRect">
            <a:avLst>
              <a:gd name="adj" fmla="val 9992"/>
            </a:avLst>
          </a:prstGeom>
          <a:noFill/>
          <a:ln w="31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pic>
        <p:nvPicPr>
          <p:cNvPr id="40" name="Picture 39">
            <a:extLst>
              <a:ext uri="{FF2B5EF4-FFF2-40B4-BE49-F238E27FC236}">
                <a16:creationId xmlns:a16="http://schemas.microsoft.com/office/drawing/2014/main" id="{998BE63B-CF7D-E865-F5F9-83EBDABFE12F}"/>
              </a:ext>
            </a:extLst>
          </p:cNvPr>
          <p:cNvPicPr>
            <a:picLocks noChangeAspect="1"/>
          </p:cNvPicPr>
          <p:nvPr/>
        </p:nvPicPr>
        <p:blipFill>
          <a:blip r:embed="rId4"/>
          <a:stretch>
            <a:fillRect/>
          </a:stretch>
        </p:blipFill>
        <p:spPr>
          <a:xfrm>
            <a:off x="4070251" y="5893798"/>
            <a:ext cx="198239" cy="332050"/>
          </a:xfrm>
          <a:prstGeom prst="rect">
            <a:avLst/>
          </a:prstGeom>
        </p:spPr>
      </p:pic>
      <p:sp>
        <p:nvSpPr>
          <p:cNvPr id="41" name="Text Placeholder 3">
            <a:extLst>
              <a:ext uri="{FF2B5EF4-FFF2-40B4-BE49-F238E27FC236}">
                <a16:creationId xmlns:a16="http://schemas.microsoft.com/office/drawing/2014/main" id="{521E3184-1AD7-F1E5-2027-31DB72AA695F}"/>
              </a:ext>
            </a:extLst>
          </p:cNvPr>
          <p:cNvSpPr txBox="1">
            <a:spLocks/>
          </p:cNvSpPr>
          <p:nvPr/>
        </p:nvSpPr>
        <p:spPr>
          <a:xfrm>
            <a:off x="4793222" y="1522357"/>
            <a:ext cx="1302778" cy="5882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67498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Ethical labour standards are followed and rewarded</a:t>
            </a:r>
          </a:p>
        </p:txBody>
      </p:sp>
      <p:sp>
        <p:nvSpPr>
          <p:cNvPr id="42" name="Text Placeholder 3">
            <a:extLst>
              <a:ext uri="{FF2B5EF4-FFF2-40B4-BE49-F238E27FC236}">
                <a16:creationId xmlns:a16="http://schemas.microsoft.com/office/drawing/2014/main" id="{50F8A64F-9BA8-66AB-B88C-FBCC06056E94}"/>
              </a:ext>
            </a:extLst>
          </p:cNvPr>
          <p:cNvSpPr txBox="1">
            <a:spLocks/>
          </p:cNvSpPr>
          <p:nvPr/>
        </p:nvSpPr>
        <p:spPr>
          <a:xfrm>
            <a:off x="10468940" y="729588"/>
            <a:ext cx="966721" cy="5882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67498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Only natural or recycled raw materials are used</a:t>
            </a:r>
          </a:p>
        </p:txBody>
      </p:sp>
      <p:sp>
        <p:nvSpPr>
          <p:cNvPr id="43" name="Text Placeholder 3">
            <a:extLst>
              <a:ext uri="{FF2B5EF4-FFF2-40B4-BE49-F238E27FC236}">
                <a16:creationId xmlns:a16="http://schemas.microsoft.com/office/drawing/2014/main" id="{55603A8F-F1DE-C055-E444-4E8F1207B6A9}"/>
              </a:ext>
            </a:extLst>
          </p:cNvPr>
          <p:cNvSpPr txBox="1">
            <a:spLocks/>
          </p:cNvSpPr>
          <p:nvPr/>
        </p:nvSpPr>
        <p:spPr>
          <a:xfrm>
            <a:off x="10616857" y="2397024"/>
            <a:ext cx="1224294" cy="5882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53198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High-quality production ensures longevity and reduces the need for replacement.</a:t>
            </a:r>
          </a:p>
        </p:txBody>
      </p:sp>
      <p:sp>
        <p:nvSpPr>
          <p:cNvPr id="44" name="Text Placeholder 3">
            <a:extLst>
              <a:ext uri="{FF2B5EF4-FFF2-40B4-BE49-F238E27FC236}">
                <a16:creationId xmlns:a16="http://schemas.microsoft.com/office/drawing/2014/main" id="{0FC6C46B-449B-DB49-D59E-5183EE82F534}"/>
              </a:ext>
            </a:extLst>
          </p:cNvPr>
          <p:cNvSpPr txBox="1">
            <a:spLocks/>
          </p:cNvSpPr>
          <p:nvPr/>
        </p:nvSpPr>
        <p:spPr>
          <a:xfrm>
            <a:off x="8075363" y="5153670"/>
            <a:ext cx="1033330" cy="80894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ctr" defTabSz="67498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Pride in high-quality, ethically made products reduces disposability.</a:t>
            </a:r>
          </a:p>
        </p:txBody>
      </p:sp>
      <p:sp>
        <p:nvSpPr>
          <p:cNvPr id="3" name="Slide Number Placeholder 2">
            <a:extLst>
              <a:ext uri="{FF2B5EF4-FFF2-40B4-BE49-F238E27FC236}">
                <a16:creationId xmlns:a16="http://schemas.microsoft.com/office/drawing/2014/main" id="{E5E42D9F-904F-A91D-4229-B31F10DFA61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Rectangle 3">
            <a:extLst>
              <a:ext uri="{FF2B5EF4-FFF2-40B4-BE49-F238E27FC236}">
                <a16:creationId xmlns:a16="http://schemas.microsoft.com/office/drawing/2014/main" id="{24800E52-5B7B-3F01-8A94-5E53DF639E08}"/>
              </a:ext>
            </a:extLst>
          </p:cNvPr>
          <p:cNvSpPr/>
          <p:nvPr/>
        </p:nvSpPr>
        <p:spPr>
          <a:xfrm>
            <a:off x="1" y="0"/>
            <a:ext cx="3707026" cy="6858000"/>
          </a:xfrm>
          <a:prstGeom prst="rect">
            <a:avLst/>
          </a:prstGeom>
          <a:solidFill>
            <a:srgbClr val="3F7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HelveticaNeueLT Pro 55 Roman"/>
              <a:ea typeface="+mn-ea"/>
              <a:cs typeface="+mn-cs"/>
              <a:sym typeface="Graphik Light"/>
            </a:endParaRPr>
          </a:p>
        </p:txBody>
      </p:sp>
      <p:sp>
        <p:nvSpPr>
          <p:cNvPr id="5" name="TextBox 4">
            <a:extLst>
              <a:ext uri="{FF2B5EF4-FFF2-40B4-BE49-F238E27FC236}">
                <a16:creationId xmlns:a16="http://schemas.microsoft.com/office/drawing/2014/main" id="{F0D98275-3316-DD1A-A612-B497B743FDBC}"/>
              </a:ext>
            </a:extLst>
          </p:cNvPr>
          <p:cNvSpPr txBox="1"/>
          <p:nvPr/>
        </p:nvSpPr>
        <p:spPr>
          <a:xfrm>
            <a:off x="284927" y="785437"/>
            <a:ext cx="3190784" cy="1031051"/>
          </a:xfrm>
          <a:prstGeom prst="rect">
            <a:avLst/>
          </a:prstGeom>
          <a:noFill/>
        </p:spPr>
        <p:txBody>
          <a:bodyPr wrap="square">
            <a:spAutoFit/>
          </a:bodyPr>
          <a:lstStyle/>
          <a:p>
            <a:pPr marL="0" marR="0" lvl="0" indent="0" algn="l" defTabSz="177808" rtl="0" eaLnBrk="1" fontAlgn="auto" latinLnBrk="0" hangingPunct="0">
              <a:lnSpc>
                <a:spcPct val="100000"/>
              </a:lnSpc>
              <a:spcBef>
                <a:spcPts val="12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Small-batch manufacturing</a:t>
            </a:r>
          </a:p>
          <a:p>
            <a:pPr marL="0" marR="0" lvl="0" indent="0" algn="l" defTabSz="177808" rtl="0" eaLnBrk="1" fontAlgn="auto" latinLnBrk="0" hangingPunct="0">
              <a:lnSpc>
                <a:spcPct val="100000"/>
              </a:lnSpc>
              <a:spcBef>
                <a:spcPts val="60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The innovation of o</a:t>
            </a: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n-demand production uses small test runs and real-time data on trends and inventory to decide what to scale, shortening lead times and reducing unsold stock.</a:t>
            </a:r>
            <a:endPar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6" name="Text Placeholder 3">
            <a:extLst>
              <a:ext uri="{FF2B5EF4-FFF2-40B4-BE49-F238E27FC236}">
                <a16:creationId xmlns:a16="http://schemas.microsoft.com/office/drawing/2014/main" id="{2A5927EA-FE68-3015-8A90-F9F58444344B}"/>
              </a:ext>
            </a:extLst>
          </p:cNvPr>
          <p:cNvSpPr txBox="1">
            <a:spLocks/>
          </p:cNvSpPr>
          <p:nvPr/>
        </p:nvSpPr>
        <p:spPr>
          <a:xfrm>
            <a:off x="350849" y="1896841"/>
            <a:ext cx="2363776" cy="129649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l" defTabSz="412769" rtl="0" eaLnBrk="1" fontAlgn="auto" latinLnBrk="0" hangingPunct="0">
              <a:lnSpc>
                <a:spcPct val="100000"/>
              </a:lnSpc>
              <a:spcBef>
                <a:spcPts val="233"/>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Change drivers</a:t>
            </a:r>
          </a:p>
          <a:p>
            <a:pPr marL="171450" marR="0" lvl="0" indent="-171450" algn="l" defTabSz="515584" rtl="0" eaLnBrk="1" fontAlgn="auto" latinLnBrk="0" hangingPunct="0">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Integrating real-time data into design and demand planning</a:t>
            </a:r>
          </a:p>
          <a:p>
            <a:pPr marL="171450" marR="0" lvl="0" indent="-171450" algn="l" defTabSz="515584" rtl="0" eaLnBrk="1" fontAlgn="auto" latinLnBrk="0" hangingPunct="0">
              <a:lnSpc>
                <a:spcPct val="100000"/>
              </a:lnSpc>
              <a:spcBef>
                <a:spcPts val="233"/>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Reconfiguring production to enable quick, flexible batches</a:t>
            </a:r>
          </a:p>
          <a:p>
            <a:pPr marL="171450" marR="0" lvl="0" indent="-171450" algn="l" defTabSz="515584" rtl="0" eaLnBrk="1" fontAlgn="auto" latinLnBrk="0" hangingPunct="0">
              <a:lnSpc>
                <a:spcPct val="100000"/>
              </a:lnSpc>
              <a:spcBef>
                <a:spcPts val="233"/>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Improving efficiency and reducing unsold inventory</a:t>
            </a:r>
          </a:p>
          <a:p>
            <a:pPr marL="171450" marR="0" lvl="0" indent="-171450" algn="l" defTabSz="515584" rtl="0" eaLnBrk="1" fontAlgn="auto" latinLnBrk="0" hangingPunct="0">
              <a:lnSpc>
                <a:spcPct val="100000"/>
              </a:lnSpc>
              <a:spcBef>
                <a:spcPts val="233"/>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Expanding choice at lower prices – which can increase consumption </a:t>
            </a:r>
            <a:b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100"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and disposability</a:t>
            </a:r>
          </a:p>
        </p:txBody>
      </p:sp>
      <p:sp>
        <p:nvSpPr>
          <p:cNvPr id="7" name="Rounded Rectangle 6">
            <a:extLst>
              <a:ext uri="{FF2B5EF4-FFF2-40B4-BE49-F238E27FC236}">
                <a16:creationId xmlns:a16="http://schemas.microsoft.com/office/drawing/2014/main" id="{24841E5D-6BC1-9B6A-86E5-E015BC0ED40D}"/>
              </a:ext>
            </a:extLst>
          </p:cNvPr>
          <p:cNvSpPr/>
          <p:nvPr/>
        </p:nvSpPr>
        <p:spPr>
          <a:xfrm>
            <a:off x="372014" y="336197"/>
            <a:ext cx="941361" cy="276217"/>
          </a:xfrm>
          <a:prstGeom prst="roundRect">
            <a:avLst>
              <a:gd name="adj" fmla="val 0"/>
            </a:avLst>
          </a:prstGeom>
          <a:solidFill>
            <a:srgbClr val="3F7EC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00192"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Compliance</a:t>
            </a:r>
          </a:p>
        </p:txBody>
      </p:sp>
      <p:sp>
        <p:nvSpPr>
          <p:cNvPr id="8" name="Rounded Rectangle 7">
            <a:extLst>
              <a:ext uri="{FF2B5EF4-FFF2-40B4-BE49-F238E27FC236}">
                <a16:creationId xmlns:a16="http://schemas.microsoft.com/office/drawing/2014/main" id="{903550A4-8812-D81E-2D52-10E38626A2A2}"/>
              </a:ext>
            </a:extLst>
          </p:cNvPr>
          <p:cNvSpPr/>
          <p:nvPr/>
        </p:nvSpPr>
        <p:spPr>
          <a:xfrm>
            <a:off x="1438154" y="336197"/>
            <a:ext cx="850772" cy="276217"/>
          </a:xfrm>
          <a:prstGeom prst="roundRect">
            <a:avLst>
              <a:gd name="adj" fmla="val 0"/>
            </a:avLst>
          </a:prstGeom>
          <a:solidFill>
            <a:schemeClr val="bg1"/>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00192"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Innovation</a:t>
            </a:r>
          </a:p>
        </p:txBody>
      </p:sp>
      <p:sp>
        <p:nvSpPr>
          <p:cNvPr id="9" name="Rounded Rectangle 8">
            <a:extLst>
              <a:ext uri="{FF2B5EF4-FFF2-40B4-BE49-F238E27FC236}">
                <a16:creationId xmlns:a16="http://schemas.microsoft.com/office/drawing/2014/main" id="{8D86CB16-69D7-BCA5-18E5-5A056639FF28}"/>
              </a:ext>
            </a:extLst>
          </p:cNvPr>
          <p:cNvSpPr/>
          <p:nvPr/>
        </p:nvSpPr>
        <p:spPr>
          <a:xfrm>
            <a:off x="386375" y="4241266"/>
            <a:ext cx="2675699" cy="163857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0" name="Text Placeholder 3">
            <a:extLst>
              <a:ext uri="{FF2B5EF4-FFF2-40B4-BE49-F238E27FC236}">
                <a16:creationId xmlns:a16="http://schemas.microsoft.com/office/drawing/2014/main" id="{C8D914D3-C4AD-7AF0-E95E-A53126A90755}"/>
              </a:ext>
            </a:extLst>
          </p:cNvPr>
          <p:cNvSpPr txBox="1">
            <a:spLocks/>
          </p:cNvSpPr>
          <p:nvPr/>
        </p:nvSpPr>
        <p:spPr>
          <a:xfrm>
            <a:off x="594512" y="4476346"/>
            <a:ext cx="2327593" cy="129649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1228" tIns="31228" rIns="31228" bIns="31228">
            <a:noAutofit/>
          </a:bodyPr>
          <a:lstStyle>
            <a:lvl1pPr marL="0" marR="0" indent="0" algn="l" defTabSz="531988" rtl="0" latinLnBrk="0">
              <a:lnSpc>
                <a:spcPct val="100000"/>
              </a:lnSpc>
              <a:spcBef>
                <a:spcPts val="0"/>
              </a:spcBef>
              <a:spcAft>
                <a:spcPts val="0"/>
              </a:spcAft>
              <a:buClrTx/>
              <a:buSzTx/>
              <a:buFontTx/>
              <a:buNone/>
              <a:tabLst/>
              <a:defRPr kumimoji="0" sz="4800" b="0" i="0" u="none" strike="noStrike" kern="1200" cap="none" spc="0" normalizeH="0" baseline="0" dirty="0">
                <a:ln>
                  <a:noFill/>
                </a:ln>
                <a:solidFill>
                  <a:srgbClr val="000000"/>
                </a:solidFill>
                <a:effectLst/>
                <a:uLnTx/>
                <a:uFillTx/>
                <a:latin typeface="Graphik-Light" panose="020B0403030202060203" pitchFamily="34" charset="77"/>
                <a:ea typeface="+mj-ea"/>
                <a:cs typeface="Graphik-Light" panose="020B0403030202060203" pitchFamily="34" charset="77"/>
                <a:sym typeface="Graphik Light"/>
              </a:defRPr>
            </a:lvl1pPr>
            <a:lvl2pPr marL="0" marR="0" indent="457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2pPr>
            <a:lvl3pPr marL="0" marR="0" indent="914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3pPr>
            <a:lvl4pPr marL="0" marR="0" indent="1371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4pPr>
            <a:lvl5pPr marL="0" marR="0" indent="18288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5pPr>
            <a:lvl6pPr marL="0" marR="0" indent="22860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6pPr>
            <a:lvl7pPr marL="0" marR="0" indent="27432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7pPr>
            <a:lvl8pPr marL="0" marR="0" indent="32004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8pPr>
            <a:lvl9pPr marL="0" marR="0" indent="3657600" algn="l" defTabSz="531988" rtl="0" latinLnBrk="0">
              <a:lnSpc>
                <a:spcPct val="100000"/>
              </a:lnSpc>
              <a:spcBef>
                <a:spcPts val="0"/>
              </a:spcBef>
              <a:spcAft>
                <a:spcPts val="0"/>
              </a:spcAft>
              <a:buClrTx/>
              <a:buSzTx/>
              <a:buFontTx/>
              <a:buNone/>
              <a:tabLst/>
              <a:defRPr sz="3400" b="0" i="0" u="none" strike="noStrike" cap="none" spc="0" baseline="0">
                <a:solidFill>
                  <a:schemeClr val="accent1">
                    <a:satOff val="-9155"/>
                    <a:lumOff val="-32673"/>
                  </a:schemeClr>
                </a:solidFill>
                <a:uFillTx/>
                <a:latin typeface="+mn-lt"/>
                <a:ea typeface="+mn-ea"/>
                <a:cs typeface="+mn-cs"/>
                <a:sym typeface="Produkt Extralight"/>
              </a:defRPr>
            </a:lvl9pPr>
          </a:lstStyle>
          <a:p>
            <a:pPr marL="0" marR="0" lvl="0" indent="0" algn="l" defTabSz="177808" rtl="0" eaLnBrk="1" fontAlgn="auto" latinLnBrk="0" hangingPunct="0">
              <a:lnSpc>
                <a:spcPct val="100000"/>
              </a:lnSpc>
              <a:spcBef>
                <a:spcPts val="2328"/>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Takeaway: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Innovation requires </a:t>
            </a: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clear guardrails</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 otherwise efficiency gains risk driving even more consumption and emissions.</a:t>
            </a:r>
          </a:p>
          <a:p>
            <a:pPr marL="0" marR="0" lvl="0" indent="0" algn="l" defTabSz="177808" rtl="0" eaLnBrk="1" fontAlgn="auto" latinLnBrk="0" hangingPunct="0">
              <a:lnSpc>
                <a:spcPct val="100000"/>
              </a:lnSpc>
              <a:spcBef>
                <a:spcPts val="2328"/>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2" name="Date Placeholder 2">
            <a:extLst>
              <a:ext uri="{FF2B5EF4-FFF2-40B4-BE49-F238E27FC236}">
                <a16:creationId xmlns:a16="http://schemas.microsoft.com/office/drawing/2014/main" id="{1204A14C-D22D-09F4-3731-C8FC3909A477}"/>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4" name="Rectangle 13">
            <a:extLst>
              <a:ext uri="{FF2B5EF4-FFF2-40B4-BE49-F238E27FC236}">
                <a16:creationId xmlns:a16="http://schemas.microsoft.com/office/drawing/2014/main" id="{CB0510B1-879E-30DD-352C-0FB98F150369}"/>
              </a:ext>
            </a:extLst>
          </p:cNvPr>
          <p:cNvSpPr/>
          <p:nvPr/>
        </p:nvSpPr>
        <p:spPr>
          <a:xfrm>
            <a:off x="5853606" y="324853"/>
            <a:ext cx="1046435" cy="287660"/>
          </a:xfrm>
          <a:prstGeom prst="rect">
            <a:avLst/>
          </a:prstGeom>
          <a:solidFill>
            <a:srgbClr val="3F7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77808" rtl="0" eaLnBrk="1" fontAlgn="auto" latinLnBrk="0" hangingPunct="0">
              <a:lnSpc>
                <a:spcPct val="100000"/>
              </a:lnSpc>
              <a:spcBef>
                <a:spcPts val="2328"/>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HelveticaNeueLT Pro 55 Roman"/>
              <a:ea typeface="+mn-ea"/>
              <a:cs typeface="+mn-cs"/>
              <a:sym typeface="Graphik Light"/>
            </a:endParaRPr>
          </a:p>
        </p:txBody>
      </p:sp>
      <p:pic>
        <p:nvPicPr>
          <p:cNvPr id="15" name="Picture 14">
            <a:extLst>
              <a:ext uri="{FF2B5EF4-FFF2-40B4-BE49-F238E27FC236}">
                <a16:creationId xmlns:a16="http://schemas.microsoft.com/office/drawing/2014/main" id="{97ED2FD7-FA25-F034-353F-EA0DC3A586EC}"/>
              </a:ext>
            </a:extLst>
          </p:cNvPr>
          <p:cNvPicPr>
            <a:picLocks noChangeAspect="1"/>
          </p:cNvPicPr>
          <p:nvPr/>
        </p:nvPicPr>
        <p:blipFill>
          <a:blip r:embed="rId5"/>
          <a:srcRect l="78750" t="65797" r="18886" b="28986"/>
          <a:stretch>
            <a:fillRect/>
          </a:stretch>
        </p:blipFill>
        <p:spPr>
          <a:xfrm>
            <a:off x="3903646" y="237510"/>
            <a:ext cx="387626" cy="481192"/>
          </a:xfrm>
          <a:prstGeom prst="rect">
            <a:avLst/>
          </a:prstGeom>
        </p:spPr>
      </p:pic>
      <p:sp>
        <p:nvSpPr>
          <p:cNvPr id="18" name="Title 1">
            <a:extLst>
              <a:ext uri="{FF2B5EF4-FFF2-40B4-BE49-F238E27FC236}">
                <a16:creationId xmlns:a16="http://schemas.microsoft.com/office/drawing/2014/main" id="{823DE1FF-A9E9-0DC4-F01D-A12ACC7064D1}"/>
              </a:ext>
            </a:extLst>
          </p:cNvPr>
          <p:cNvSpPr txBox="1">
            <a:spLocks/>
          </p:cNvSpPr>
          <p:nvPr/>
        </p:nvSpPr>
        <p:spPr>
          <a:xfrm>
            <a:off x="4309303" y="341876"/>
            <a:ext cx="4601945" cy="237965"/>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Let's look at how  </a:t>
            </a: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innovation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shapes the system</a:t>
            </a:r>
          </a:p>
        </p:txBody>
      </p:sp>
    </p:spTree>
    <p:extLst>
      <p:ext uri="{BB962C8B-B14F-4D97-AF65-F5344CB8AC3E}">
        <p14:creationId xmlns:p14="http://schemas.microsoft.com/office/powerpoint/2010/main" val="336820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6156-3C7E-8BD2-6B63-95619D9F7F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2E1762-5E2A-21E4-D2F3-022E1EAC8E04}"/>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BED29AE0-4E3B-A31A-4D99-21CBE9834901}"/>
              </a:ext>
            </a:extLst>
          </p:cNvPr>
          <p:cNvSpPr txBox="1">
            <a:spLocks/>
          </p:cNvSpPr>
          <p:nvPr/>
        </p:nvSpPr>
        <p:spPr>
          <a:xfrm>
            <a:off x="608016" y="2975579"/>
            <a:ext cx="354771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04</a:t>
            </a:r>
          </a:p>
        </p:txBody>
      </p:sp>
      <p:sp>
        <p:nvSpPr>
          <p:cNvPr id="2" name="Title 1">
            <a:extLst>
              <a:ext uri="{FF2B5EF4-FFF2-40B4-BE49-F238E27FC236}">
                <a16:creationId xmlns:a16="http://schemas.microsoft.com/office/drawing/2014/main" id="{3FC4ECB8-736F-D03A-AAF3-D7CB85381C7D}"/>
              </a:ext>
            </a:extLst>
          </p:cNvPr>
          <p:cNvSpPr txBox="1">
            <a:spLocks/>
          </p:cNvSpPr>
          <p:nvPr/>
        </p:nvSpPr>
        <p:spPr>
          <a:xfrm>
            <a:off x="1768442" y="2975579"/>
            <a:ext cx="692780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Final word</a:t>
            </a:r>
          </a:p>
          <a:p>
            <a:pPr marL="0" marR="0" lvl="0" indent="0" algn="l" defTabSz="685312" rtl="0" eaLnBrk="1" fontAlgn="auto" latinLnBrk="0" hangingPunct="1">
              <a:lnSpc>
                <a:spcPct val="100000"/>
              </a:lnSpc>
              <a:spcBef>
                <a:spcPct val="0"/>
              </a:spcBef>
              <a:spcAft>
                <a:spcPts val="0"/>
              </a:spcAft>
              <a:buClrTx/>
              <a:buSzTx/>
              <a:buFontTx/>
              <a:buNone/>
              <a:tabLst/>
              <a:defRPr/>
            </a:pPr>
            <a:endParaRPr kumimoji="0" lang="en-GB" sz="4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8" name="Slide Number Placeholder 3">
            <a:extLst>
              <a:ext uri="{FF2B5EF4-FFF2-40B4-BE49-F238E27FC236}">
                <a16:creationId xmlns:a16="http://schemas.microsoft.com/office/drawing/2014/main" id="{F758E711-8296-37C5-208D-25F960452EE4}"/>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D706C0B1-2E7A-43A8-B87F-A196EA18579C}"/>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grpSp>
        <p:nvGrpSpPr>
          <p:cNvPr id="26" name="Group 25">
            <a:extLst>
              <a:ext uri="{FF2B5EF4-FFF2-40B4-BE49-F238E27FC236}">
                <a16:creationId xmlns:a16="http://schemas.microsoft.com/office/drawing/2014/main" id="{A5F44B65-9A24-84CB-69FF-AC2D71B027EE}"/>
              </a:ext>
            </a:extLst>
          </p:cNvPr>
          <p:cNvGrpSpPr/>
          <p:nvPr/>
        </p:nvGrpSpPr>
        <p:grpSpPr>
          <a:xfrm>
            <a:off x="602632" y="169298"/>
            <a:ext cx="3350126" cy="466127"/>
            <a:chOff x="602632" y="169298"/>
            <a:chExt cx="3350126" cy="466127"/>
          </a:xfrm>
        </p:grpSpPr>
        <p:grpSp>
          <p:nvGrpSpPr>
            <p:cNvPr id="3" name="Group 2">
              <a:extLst>
                <a:ext uri="{FF2B5EF4-FFF2-40B4-BE49-F238E27FC236}">
                  <a16:creationId xmlns:a16="http://schemas.microsoft.com/office/drawing/2014/main" id="{9E6F8488-D609-BAB2-BF4A-A944E4271E9B}"/>
                </a:ext>
              </a:extLst>
            </p:cNvPr>
            <p:cNvGrpSpPr/>
            <p:nvPr/>
          </p:nvGrpSpPr>
          <p:grpSpPr>
            <a:xfrm>
              <a:off x="602632" y="169298"/>
              <a:ext cx="3350126" cy="466127"/>
              <a:chOff x="793744" y="169299"/>
              <a:chExt cx="2157224" cy="300150"/>
            </a:xfrm>
          </p:grpSpPr>
          <p:pic>
            <p:nvPicPr>
              <p:cNvPr id="6" name="Picture 5">
                <a:extLst>
                  <a:ext uri="{FF2B5EF4-FFF2-40B4-BE49-F238E27FC236}">
                    <a16:creationId xmlns:a16="http://schemas.microsoft.com/office/drawing/2014/main" id="{C2BD8519-FB50-35FF-A06D-DB29444B5749}"/>
                  </a:ext>
                </a:extLst>
              </p:cNvPr>
              <p:cNvPicPr>
                <a:picLocks noChangeAspect="1"/>
              </p:cNvPicPr>
              <p:nvPr/>
            </p:nvPicPr>
            <p:blipFill>
              <a:blip r:embed="rId3"/>
              <a:stretch>
                <a:fillRect/>
              </a:stretch>
            </p:blipFill>
            <p:spPr>
              <a:xfrm>
                <a:off x="2078861" y="169299"/>
                <a:ext cx="872107" cy="300150"/>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2452B9B8-D27F-6266-4946-620942A402B7}"/>
                  </a:ext>
                </a:extLst>
              </p:cNvPr>
              <p:cNvPicPr>
                <a:picLocks noChangeAspect="1"/>
              </p:cNvPicPr>
              <p:nvPr/>
            </p:nvPicPr>
            <p:blipFill>
              <a:blip r:embed="rId4"/>
              <a:stretch>
                <a:fillRect/>
              </a:stretch>
            </p:blipFill>
            <p:spPr>
              <a:xfrm>
                <a:off x="793744" y="296507"/>
                <a:ext cx="1022977" cy="134442"/>
              </a:xfrm>
              <a:prstGeom prst="rect">
                <a:avLst/>
              </a:prstGeom>
            </p:spPr>
          </p:pic>
        </p:grpSp>
        <p:cxnSp>
          <p:nvCxnSpPr>
            <p:cNvPr id="13" name="Straight Connector 12">
              <a:extLst>
                <a:ext uri="{FF2B5EF4-FFF2-40B4-BE49-F238E27FC236}">
                  <a16:creationId xmlns:a16="http://schemas.microsoft.com/office/drawing/2014/main" id="{F47E2E9A-187F-40EA-8DF0-20AB151E9117}"/>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9450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444FBF-5F9C-81C5-5AD1-102CA64C87F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D6E8831-9B8F-AA17-6E24-36BBEDCC1886}"/>
              </a:ext>
            </a:extLst>
          </p:cNvPr>
          <p:cNvGrpSpPr/>
          <p:nvPr/>
        </p:nvGrpSpPr>
        <p:grpSpPr>
          <a:xfrm>
            <a:off x="466725" y="210163"/>
            <a:ext cx="6292531" cy="252068"/>
            <a:chOff x="479424" y="291943"/>
            <a:chExt cx="6292531" cy="252068"/>
          </a:xfrm>
        </p:grpSpPr>
        <p:sp>
          <p:nvSpPr>
            <p:cNvPr id="7" name="Rounded Rectangle 12">
              <a:extLst>
                <a:ext uri="{FF2B5EF4-FFF2-40B4-BE49-F238E27FC236}">
                  <a16:creationId xmlns:a16="http://schemas.microsoft.com/office/drawing/2014/main" id="{ECF0511D-F7EC-4142-89CF-F9B517EE9981}"/>
                </a:ext>
              </a:extLst>
            </p:cNvPr>
            <p:cNvSpPr/>
            <p:nvPr/>
          </p:nvSpPr>
          <p:spPr>
            <a:xfrm>
              <a:off x="5305425"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13">
              <a:extLst>
                <a:ext uri="{FF2B5EF4-FFF2-40B4-BE49-F238E27FC236}">
                  <a16:creationId xmlns:a16="http://schemas.microsoft.com/office/drawing/2014/main" id="{65D985CB-A7A0-DD8E-2D46-5E3238858892}"/>
                </a:ext>
              </a:extLst>
            </p:cNvPr>
            <p:cNvSpPr/>
            <p:nvPr/>
          </p:nvSpPr>
          <p:spPr>
            <a:xfrm>
              <a:off x="3696758" y="291943"/>
              <a:ext cx="1466530" cy="252068"/>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9" name="Rounded Rectangle 14">
              <a:extLst>
                <a:ext uri="{FF2B5EF4-FFF2-40B4-BE49-F238E27FC236}">
                  <a16:creationId xmlns:a16="http://schemas.microsoft.com/office/drawing/2014/main" id="{5976809C-3891-C6A5-1793-9A515C1B8DED}"/>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0" name="Rounded Rectangle 12">
              <a:extLst>
                <a:ext uri="{FF2B5EF4-FFF2-40B4-BE49-F238E27FC236}">
                  <a16:creationId xmlns:a16="http://schemas.microsoft.com/office/drawing/2014/main" id="{158F4EB5-E3A0-CD7D-CFE1-BD7209CA61FF}"/>
                </a:ext>
              </a:extLst>
            </p:cNvPr>
            <p:cNvSpPr/>
            <p:nvPr/>
          </p:nvSpPr>
          <p:spPr>
            <a:xfrm>
              <a:off x="479424" y="291943"/>
              <a:ext cx="1466530" cy="252068"/>
            </a:xfrm>
            <a:prstGeom prst="roundRect">
              <a:avLst>
                <a:gd name="adj" fmla="val 0"/>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
        <p:nvSpPr>
          <p:cNvPr id="11" name="Title 1">
            <a:extLst>
              <a:ext uri="{FF2B5EF4-FFF2-40B4-BE49-F238E27FC236}">
                <a16:creationId xmlns:a16="http://schemas.microsoft.com/office/drawing/2014/main" id="{7B4078BB-EC99-B0D5-C94F-BBFB6BE4395B}"/>
              </a:ext>
            </a:extLst>
          </p:cNvPr>
          <p:cNvSpPr>
            <a:spLocks noGrp="1"/>
          </p:cNvSpPr>
          <p:nvPr>
            <p:ph type="title"/>
          </p:nvPr>
        </p:nvSpPr>
        <p:spPr>
          <a:xfrm>
            <a:off x="437850" y="561649"/>
            <a:ext cx="6976630" cy="421821"/>
          </a:xfrm>
        </p:spPr>
        <p:txBody>
          <a:bodyPr/>
          <a:lstStyle/>
          <a:p>
            <a:r>
              <a:rPr lang="en-GB" sz="2000" dirty="0"/>
              <a:t>Internal facilitator guide: Overview presentation approach</a:t>
            </a:r>
          </a:p>
        </p:txBody>
      </p:sp>
      <p:sp>
        <p:nvSpPr>
          <p:cNvPr id="2" name="Rectangle 1">
            <a:extLst>
              <a:ext uri="{FF2B5EF4-FFF2-40B4-BE49-F238E27FC236}">
                <a16:creationId xmlns:a16="http://schemas.microsoft.com/office/drawing/2014/main" id="{74FE9D08-1AC0-2901-63F9-F1881DCE3447}"/>
              </a:ext>
            </a:extLst>
          </p:cNvPr>
          <p:cNvSpPr/>
          <p:nvPr/>
        </p:nvSpPr>
        <p:spPr>
          <a:xfrm>
            <a:off x="466725" y="983470"/>
            <a:ext cx="3619853" cy="5213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3" name="Rectangle 2">
            <a:extLst>
              <a:ext uri="{FF2B5EF4-FFF2-40B4-BE49-F238E27FC236}">
                <a16:creationId xmlns:a16="http://schemas.microsoft.com/office/drawing/2014/main" id="{2E1F5476-7259-C32C-5A89-6BADA2CACB2E}"/>
              </a:ext>
            </a:extLst>
          </p:cNvPr>
          <p:cNvSpPr/>
          <p:nvPr/>
        </p:nvSpPr>
        <p:spPr>
          <a:xfrm>
            <a:off x="4282370" y="983470"/>
            <a:ext cx="3619853" cy="5213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4" name="Rectangle 3">
            <a:extLst>
              <a:ext uri="{FF2B5EF4-FFF2-40B4-BE49-F238E27FC236}">
                <a16:creationId xmlns:a16="http://schemas.microsoft.com/office/drawing/2014/main" id="{77068438-AA08-BA30-FE1C-72D7539C6B90}"/>
              </a:ext>
            </a:extLst>
          </p:cNvPr>
          <p:cNvSpPr/>
          <p:nvPr/>
        </p:nvSpPr>
        <p:spPr>
          <a:xfrm>
            <a:off x="8098015" y="983470"/>
            <a:ext cx="3619853" cy="5213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3" name="Rectangle 12">
            <a:extLst>
              <a:ext uri="{FF2B5EF4-FFF2-40B4-BE49-F238E27FC236}">
                <a16:creationId xmlns:a16="http://schemas.microsoft.com/office/drawing/2014/main" id="{B374663A-F98A-D7CA-0C17-48EE9D0241EF}"/>
              </a:ext>
            </a:extLst>
          </p:cNvPr>
          <p:cNvSpPr/>
          <p:nvPr/>
        </p:nvSpPr>
        <p:spPr>
          <a:xfrm>
            <a:off x="681362" y="1104952"/>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a:t>
            </a:r>
          </a:p>
        </p:txBody>
      </p:sp>
      <p:sp>
        <p:nvSpPr>
          <p:cNvPr id="15" name="Rectangle 14">
            <a:extLst>
              <a:ext uri="{FF2B5EF4-FFF2-40B4-BE49-F238E27FC236}">
                <a16:creationId xmlns:a16="http://schemas.microsoft.com/office/drawing/2014/main" id="{68828FAF-52F6-665E-79F0-5E1C417E6681}"/>
              </a:ext>
            </a:extLst>
          </p:cNvPr>
          <p:cNvSpPr/>
          <p:nvPr/>
        </p:nvSpPr>
        <p:spPr>
          <a:xfrm>
            <a:off x="4485718" y="1104952"/>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Preparation</a:t>
            </a:r>
          </a:p>
        </p:txBody>
      </p:sp>
      <p:sp>
        <p:nvSpPr>
          <p:cNvPr id="24" name="Rectangle 23">
            <a:extLst>
              <a:ext uri="{FF2B5EF4-FFF2-40B4-BE49-F238E27FC236}">
                <a16:creationId xmlns:a16="http://schemas.microsoft.com/office/drawing/2014/main" id="{2D3F8683-CC4A-64D9-8D37-DB330C1DC777}"/>
              </a:ext>
            </a:extLst>
          </p:cNvPr>
          <p:cNvSpPr/>
          <p:nvPr/>
        </p:nvSpPr>
        <p:spPr>
          <a:xfrm>
            <a:off x="8301362" y="1104952"/>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Follow-up</a:t>
            </a:r>
          </a:p>
        </p:txBody>
      </p:sp>
      <p:sp>
        <p:nvSpPr>
          <p:cNvPr id="25" name="TextBox 24">
            <a:extLst>
              <a:ext uri="{FF2B5EF4-FFF2-40B4-BE49-F238E27FC236}">
                <a16:creationId xmlns:a16="http://schemas.microsoft.com/office/drawing/2014/main" id="{56BBD0CB-7F2A-4C84-84CE-AFB484CEECDF}"/>
              </a:ext>
            </a:extLst>
          </p:cNvPr>
          <p:cNvSpPr txBox="1"/>
          <p:nvPr/>
        </p:nvSpPr>
        <p:spPr>
          <a:xfrm>
            <a:off x="681362" y="1529798"/>
            <a:ext cx="3224594" cy="3965188"/>
          </a:xfrm>
          <a:prstGeom prst="rect">
            <a:avLst/>
          </a:prstGeom>
          <a:noFill/>
        </p:spPr>
        <p:txBody>
          <a:bodyPr wrap="square">
            <a:spAutoFit/>
          </a:bodyPr>
          <a:lstStyle/>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t>PURPOSE:</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this presentation is to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a shared understanding of the fashion system as an interconnected whole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to introduce 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System Map</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a practical tool for navigating complexity, power, influence, and change.</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presentation prepares participants to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actively use the System Map in workshops and decision-making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shifting from siloed thinking to becoming informed changemakers within the system.</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t>PARTICIPANTS: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No limit to number of participants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Presentation can be held physical or digital, recommend physical for higher engagement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Any participants in or outside of the system can take part in the presentation</a:t>
            </a:r>
          </a:p>
        </p:txBody>
      </p:sp>
      <p:sp>
        <p:nvSpPr>
          <p:cNvPr id="27" name="TextBox 26">
            <a:extLst>
              <a:ext uri="{FF2B5EF4-FFF2-40B4-BE49-F238E27FC236}">
                <a16:creationId xmlns:a16="http://schemas.microsoft.com/office/drawing/2014/main" id="{47910343-BB99-6A18-C8D1-50CCC5FD5A52}"/>
              </a:ext>
            </a:extLst>
          </p:cNvPr>
          <p:cNvSpPr txBox="1"/>
          <p:nvPr/>
        </p:nvSpPr>
        <p:spPr>
          <a:xfrm>
            <a:off x="4497006" y="1529798"/>
            <a:ext cx="3224594" cy="439094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t>PRESENTATION:</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to familiarise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prepare by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Understand the System Map yourself</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be comfortable explaining it as </a:t>
            </a:r>
            <a:r>
              <a:rPr kumimoji="0" lang="en-GB"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 perspective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a fixed truth</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 your audience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anticipate where they may feel defensive, confused, or curious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Practice the storyline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prepare your own words that you feel comfortable with and creates a story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 prompts, not answers</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be ready to ask reflective questions like </a:t>
            </a:r>
            <a:r>
              <a:rPr kumimoji="0" lang="en-GB"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do you see yourself on this map?”</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the tone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emphasize learning, openness, and exploration over right/wrong conclusions</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t>MATERIALS AND TOOLS: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Optional but effective to have the System Map (printed or digital) for participants to follow. – See the System Map Guide on the H&amp;M Foundation website.</a:t>
            </a:r>
          </a:p>
        </p:txBody>
      </p:sp>
      <p:sp>
        <p:nvSpPr>
          <p:cNvPr id="28" name="TextBox 27">
            <a:extLst>
              <a:ext uri="{FF2B5EF4-FFF2-40B4-BE49-F238E27FC236}">
                <a16:creationId xmlns:a16="http://schemas.microsoft.com/office/drawing/2014/main" id="{FB9169CF-B0EB-B035-B761-71F8172FF826}"/>
              </a:ext>
            </a:extLst>
          </p:cNvPr>
          <p:cNvSpPr txBox="1"/>
          <p:nvPr/>
        </p:nvSpPr>
        <p:spPr>
          <a:xfrm>
            <a:off x="8301362" y="1529798"/>
            <a:ext cx="3224594" cy="34676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t>DOCUMENTATION:</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Capture interesting discussions and perspectives</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sparked by the material to identify what could be developed further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any concrete feedback</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from participants on the presentation or suggested next steps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Document where questions, confusion, or misunderstandings arose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refine content, framing, or facilitation</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t>REALISING OUTCOMES:</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Shared understanding of the System Map</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how actors, flows, and power connect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Confidence to locate one’s role and influence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identify leverage points for change</a:t>
            </a:r>
          </a:p>
        </p:txBody>
      </p:sp>
    </p:spTree>
    <p:extLst>
      <p:ext uri="{BB962C8B-B14F-4D97-AF65-F5344CB8AC3E}">
        <p14:creationId xmlns:p14="http://schemas.microsoft.com/office/powerpoint/2010/main" val="3114991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1DC04BE6-AAFE-A887-C9F1-C81CF039969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1" name="Rectangle 20">
            <a:extLst>
              <a:ext uri="{FF2B5EF4-FFF2-40B4-BE49-F238E27FC236}">
                <a16:creationId xmlns:a16="http://schemas.microsoft.com/office/drawing/2014/main" id="{58217CB3-AEDE-C356-EB2A-F64C100D7C03}"/>
              </a:ext>
            </a:extLst>
          </p:cNvPr>
          <p:cNvSpPr/>
          <p:nvPr/>
        </p:nvSpPr>
        <p:spPr>
          <a:xfrm>
            <a:off x="139148" y="0"/>
            <a:ext cx="5956852"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2" name="Title 1">
            <a:extLst>
              <a:ext uri="{FF2B5EF4-FFF2-40B4-BE49-F238E27FC236}">
                <a16:creationId xmlns:a16="http://schemas.microsoft.com/office/drawing/2014/main" id="{EF366876-CD23-5F7D-8B01-EB2365A4EAA5}"/>
              </a:ext>
            </a:extLst>
          </p:cNvPr>
          <p:cNvSpPr>
            <a:spLocks noGrp="1"/>
          </p:cNvSpPr>
          <p:nvPr>
            <p:ph type="title"/>
          </p:nvPr>
        </p:nvSpPr>
        <p:spPr>
          <a:xfrm>
            <a:off x="466725" y="527303"/>
            <a:ext cx="5451475" cy="475997"/>
          </a:xfrm>
        </p:spPr>
        <p:txBody>
          <a:bodyPr/>
          <a:lstStyle/>
          <a:p>
            <a:r>
              <a:rPr lang="en-GB" dirty="0">
                <a:solidFill>
                  <a:prstClr val="black"/>
                </a:solidFill>
              </a:rPr>
              <a:t>It’s your turn to reimagine the system</a:t>
            </a:r>
            <a:endParaRPr lang="en-GB" dirty="0"/>
          </a:p>
        </p:txBody>
      </p:sp>
      <p:sp>
        <p:nvSpPr>
          <p:cNvPr id="23" name="TextBox 22">
            <a:extLst>
              <a:ext uri="{FF2B5EF4-FFF2-40B4-BE49-F238E27FC236}">
                <a16:creationId xmlns:a16="http://schemas.microsoft.com/office/drawing/2014/main" id="{92220777-6280-1D5A-FB46-F44D165AF679}"/>
              </a:ext>
            </a:extLst>
          </p:cNvPr>
          <p:cNvSpPr txBox="1"/>
          <p:nvPr/>
        </p:nvSpPr>
        <p:spPr>
          <a:xfrm>
            <a:off x="2318766" y="1319403"/>
            <a:ext cx="3388189" cy="5032147"/>
          </a:xfrm>
          <a:prstGeom prst="rect">
            <a:avLst/>
          </a:prstGeom>
          <a:noFill/>
        </p:spPr>
        <p:txBody>
          <a:bodyPr wrap="square" tIns="0">
            <a:spAutoFit/>
          </a:bodyPr>
          <a:lstStyle/>
          <a:p>
            <a:pPr marL="0" marR="0" lvl="0" indent="0" algn="l" defTabSz="899816" rtl="0" eaLnBrk="1" fontAlgn="auto" latinLnBrk="0" hangingPunct="1">
              <a:lnSpc>
                <a:spcPct val="100000"/>
              </a:lnSpc>
              <a:spcBef>
                <a:spcPts val="120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The map gives everyone </a:t>
            </a:r>
            <a:b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a common language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and a neutral canvas for designing what needs to change next.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endParaRPr>
          </a:p>
          <a:p>
            <a:pPr marL="0" marR="0" lvl="0" indent="0" algn="l" defTabSz="899816" rtl="0" eaLnBrk="1" fontAlgn="auto" latinLnBrk="0" hangingPunct="1">
              <a:lnSpc>
                <a:spcPct val="100000"/>
              </a:lnSpc>
              <a:spcBef>
                <a:spcPts val="120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No single actor can transform fashion alone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 but when many players move in the same direction, small actions can add up to bold,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system-level change.</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endParaRPr>
          </a:p>
          <a:p>
            <a:pPr marL="0" marR="0" lvl="0" indent="0" algn="l" defTabSz="899816" rtl="0" eaLnBrk="1" fontAlgn="auto" latinLnBrk="0" hangingPunct="1">
              <a:lnSpc>
                <a:spcPct val="100000"/>
              </a:lnSpc>
              <a:spcBef>
                <a:spcPts val="120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Mapping roles and interdependencies </a:t>
            </a:r>
            <a:b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help us see where collaboration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Light"/>
              </a:rPr>
              <a:t>and targeted interventions can most effectively accelerate impact while ensuring just transition. </a:t>
            </a:r>
          </a:p>
        </p:txBody>
      </p:sp>
      <p:pic>
        <p:nvPicPr>
          <p:cNvPr id="24" name="Picture 23" descr="A group of arrows pointing to different directions&#10;&#10;AI-generated content may be incorrect.">
            <a:extLst>
              <a:ext uri="{FF2B5EF4-FFF2-40B4-BE49-F238E27FC236}">
                <a16:creationId xmlns:a16="http://schemas.microsoft.com/office/drawing/2014/main" id="{35290B72-E565-65CF-F0A0-1D525A477D8A}"/>
              </a:ext>
            </a:extLst>
          </p:cNvPr>
          <p:cNvPicPr>
            <a:picLocks noChangeAspect="1"/>
          </p:cNvPicPr>
          <p:nvPr/>
        </p:nvPicPr>
        <p:blipFill>
          <a:blip r:embed="rId2"/>
          <a:srcRect l="24067" r="23710"/>
          <a:stretch>
            <a:fillRect/>
          </a:stretch>
        </p:blipFill>
        <p:spPr>
          <a:xfrm>
            <a:off x="767583" y="4721176"/>
            <a:ext cx="1151947" cy="1400224"/>
          </a:xfrm>
          <a:prstGeom prst="rect">
            <a:avLst/>
          </a:prstGeom>
        </p:spPr>
      </p:pic>
      <p:pic>
        <p:nvPicPr>
          <p:cNvPr id="25" name="Picture 24">
            <a:extLst>
              <a:ext uri="{FF2B5EF4-FFF2-40B4-BE49-F238E27FC236}">
                <a16:creationId xmlns:a16="http://schemas.microsoft.com/office/drawing/2014/main" id="{6445F321-B3D8-D8C2-000E-F6E847E67ECA}"/>
              </a:ext>
            </a:extLst>
          </p:cNvPr>
          <p:cNvPicPr>
            <a:picLocks noChangeAspect="1"/>
          </p:cNvPicPr>
          <p:nvPr/>
        </p:nvPicPr>
        <p:blipFill>
          <a:blip r:embed="rId3"/>
          <a:srcRect l="49042" t="10687" r="15329" b="46823"/>
          <a:stretch>
            <a:fillRect/>
          </a:stretch>
        </p:blipFill>
        <p:spPr>
          <a:xfrm>
            <a:off x="578202" y="2921754"/>
            <a:ext cx="1386564" cy="1049693"/>
          </a:xfrm>
          <a:prstGeom prst="rect">
            <a:avLst/>
          </a:prstGeom>
        </p:spPr>
      </p:pic>
      <p:pic>
        <p:nvPicPr>
          <p:cNvPr id="26" name="Picture 25" descr="A diagram of different types of production&#10;&#10;AI-generated content may be incorrect.">
            <a:extLst>
              <a:ext uri="{FF2B5EF4-FFF2-40B4-BE49-F238E27FC236}">
                <a16:creationId xmlns:a16="http://schemas.microsoft.com/office/drawing/2014/main" id="{360DB0A0-C9A2-C2CC-57B5-CDBC21A9AFBB}"/>
              </a:ext>
            </a:extLst>
          </p:cNvPr>
          <p:cNvPicPr>
            <a:picLocks noChangeAspect="1"/>
          </p:cNvPicPr>
          <p:nvPr/>
        </p:nvPicPr>
        <p:blipFill>
          <a:blip r:embed="rId4"/>
          <a:stretch>
            <a:fillRect/>
          </a:stretch>
        </p:blipFill>
        <p:spPr>
          <a:xfrm>
            <a:off x="282767" y="1142875"/>
            <a:ext cx="2005177" cy="1272429"/>
          </a:xfrm>
          <a:prstGeom prst="rect">
            <a:avLst/>
          </a:prstGeom>
        </p:spPr>
      </p:pic>
      <p:cxnSp>
        <p:nvCxnSpPr>
          <p:cNvPr id="27" name="Straight Connector 26">
            <a:extLst>
              <a:ext uri="{FF2B5EF4-FFF2-40B4-BE49-F238E27FC236}">
                <a16:creationId xmlns:a16="http://schemas.microsoft.com/office/drawing/2014/main" id="{11E97328-CD54-52A8-5909-E7D104733637}"/>
              </a:ext>
            </a:extLst>
          </p:cNvPr>
          <p:cNvCxnSpPr/>
          <p:nvPr/>
        </p:nvCxnSpPr>
        <p:spPr>
          <a:xfrm>
            <a:off x="2414694" y="2596409"/>
            <a:ext cx="808590"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7ADCF12-A869-4D15-2355-89239835D3DF}"/>
              </a:ext>
            </a:extLst>
          </p:cNvPr>
          <p:cNvCxnSpPr/>
          <p:nvPr/>
        </p:nvCxnSpPr>
        <p:spPr>
          <a:xfrm>
            <a:off x="2414694" y="4484899"/>
            <a:ext cx="808590" cy="0"/>
          </a:xfrm>
          <a:prstGeom prst="line">
            <a:avLst/>
          </a:prstGeom>
        </p:spPr>
        <p:style>
          <a:lnRef idx="1">
            <a:schemeClr val="dk1"/>
          </a:lnRef>
          <a:fillRef idx="0">
            <a:schemeClr val="dk1"/>
          </a:fillRef>
          <a:effectRef idx="0">
            <a:schemeClr val="dk1"/>
          </a:effectRef>
          <a:fontRef idx="minor">
            <a:schemeClr val="tx1"/>
          </a:fontRef>
        </p:style>
      </p:cxnSp>
      <p:pic>
        <p:nvPicPr>
          <p:cNvPr id="29" name="Picture 28" descr="A hand holding a leaf&#10;&#10;AI-generated content may be incorrect.">
            <a:extLst>
              <a:ext uri="{FF2B5EF4-FFF2-40B4-BE49-F238E27FC236}">
                <a16:creationId xmlns:a16="http://schemas.microsoft.com/office/drawing/2014/main" id="{6899A6F2-438D-D91A-0CA8-399E6A4CF9B2}"/>
              </a:ext>
            </a:extLst>
          </p:cNvPr>
          <p:cNvPicPr>
            <a:picLocks noChangeAspect="1"/>
          </p:cNvPicPr>
          <p:nvPr/>
        </p:nvPicPr>
        <p:blipFill>
          <a:blip r:embed="rId5">
            <a:clrChange>
              <a:clrFrom>
                <a:srgbClr val="FFFFFF"/>
              </a:clrFrom>
              <a:clrTo>
                <a:srgbClr val="FFFFFF">
                  <a:alpha val="0"/>
                </a:srgbClr>
              </a:clrTo>
            </a:clrChange>
            <a:biLevel thresh="50000"/>
          </a:blip>
          <a:srcRect l="6068" t="18519" r="6231" b="19506"/>
          <a:stretch>
            <a:fillRect/>
          </a:stretch>
        </p:blipFill>
        <p:spPr>
          <a:xfrm>
            <a:off x="7251125" y="2059346"/>
            <a:ext cx="3507133" cy="2324491"/>
          </a:xfrm>
          <a:prstGeom prst="rect">
            <a:avLst/>
          </a:prstGeom>
        </p:spPr>
      </p:pic>
      <p:sp>
        <p:nvSpPr>
          <p:cNvPr id="31" name="TextBox 30">
            <a:extLst>
              <a:ext uri="{FF2B5EF4-FFF2-40B4-BE49-F238E27FC236}">
                <a16:creationId xmlns:a16="http://schemas.microsoft.com/office/drawing/2014/main" id="{E46BD5B2-14C5-91D9-ECBF-8EC5D9409B5C}"/>
              </a:ext>
            </a:extLst>
          </p:cNvPr>
          <p:cNvSpPr txBox="1"/>
          <p:nvPr/>
        </p:nvSpPr>
        <p:spPr>
          <a:xfrm>
            <a:off x="6949741" y="1319403"/>
            <a:ext cx="4268928" cy="723275"/>
          </a:xfrm>
          <a:prstGeom prst="rect">
            <a:avLst/>
          </a:prstGeom>
          <a:noFill/>
        </p:spPr>
        <p:txBody>
          <a:bodyPr wrap="square" tIns="0">
            <a:spAutoFit/>
          </a:bodyPr>
          <a:lstStyle/>
          <a:p>
            <a:pPr marL="0" marR="0" lvl="0" indent="0" algn="l" defTabSz="1159706" rtl="0" eaLnBrk="1" fontAlgn="auto" latinLnBrk="0" hangingPunct="1">
              <a:lnSpc>
                <a:spcPct val="100000"/>
              </a:lnSpc>
              <a:spcBef>
                <a:spcPts val="761"/>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Take the map, pick up a pen and don’t be afraid to reimagine.</a:t>
            </a:r>
          </a:p>
        </p:txBody>
      </p:sp>
      <p:sp>
        <p:nvSpPr>
          <p:cNvPr id="2" name="Date Placeholder 2">
            <a:extLst>
              <a:ext uri="{FF2B5EF4-FFF2-40B4-BE49-F238E27FC236}">
                <a16:creationId xmlns:a16="http://schemas.microsoft.com/office/drawing/2014/main" id="{95E53292-5C65-57F1-B665-BBBAD685ABC5}"/>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083D8F1D-4867-760D-3183-A435DDD59F73}"/>
              </a:ext>
            </a:extLst>
          </p:cNvPr>
          <p:cNvSpPr txBox="1"/>
          <p:nvPr/>
        </p:nvSpPr>
        <p:spPr>
          <a:xfrm>
            <a:off x="6949741" y="4649086"/>
            <a:ext cx="4602179" cy="1323439"/>
          </a:xfrm>
          <a:prstGeom prst="rect">
            <a:avLst/>
          </a:prstGeom>
          <a:noFill/>
        </p:spPr>
        <p:txBody>
          <a:bodyPr wrap="square">
            <a:spAutoFit/>
          </a:bodyPr>
          <a:lstStyle/>
          <a:p>
            <a:pPr marL="0" marR="0" lvl="0" indent="0" algn="l" defTabSz="1159706" rtl="0" eaLnBrk="1" fontAlgn="auto" latinLnBrk="0" hangingPunct="1">
              <a:lnSpc>
                <a:spcPct val="100000"/>
              </a:lnSpc>
              <a:spcBef>
                <a:spcPts val="761"/>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Change starts with understanding the system and the role you play in it. The System Map helps you see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where you sit, who you depend on, and where shifts in behaviour, investment or policy could make a real difference </a:t>
            </a:r>
          </a:p>
        </p:txBody>
      </p:sp>
    </p:spTree>
    <p:extLst>
      <p:ext uri="{BB962C8B-B14F-4D97-AF65-F5344CB8AC3E}">
        <p14:creationId xmlns:p14="http://schemas.microsoft.com/office/powerpoint/2010/main" val="419216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A46B1-79A3-11FB-513D-2E635B189A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172CF4-191B-9F5F-57C4-01E6854FC6AE}"/>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8" name="Slide Number Placeholder 3">
            <a:extLst>
              <a:ext uri="{FF2B5EF4-FFF2-40B4-BE49-F238E27FC236}">
                <a16:creationId xmlns:a16="http://schemas.microsoft.com/office/drawing/2014/main" id="{5CE6275B-A4E8-59CA-7206-13009C43FC45}"/>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2" name="Title 1">
            <a:extLst>
              <a:ext uri="{FF2B5EF4-FFF2-40B4-BE49-F238E27FC236}">
                <a16:creationId xmlns:a16="http://schemas.microsoft.com/office/drawing/2014/main" id="{A5D969CE-BFD5-51D9-A1A2-2B8B0D2E13BB}"/>
              </a:ext>
            </a:extLst>
          </p:cNvPr>
          <p:cNvSpPr txBox="1">
            <a:spLocks/>
          </p:cNvSpPr>
          <p:nvPr/>
        </p:nvSpPr>
        <p:spPr>
          <a:xfrm>
            <a:off x="1903957" y="2063407"/>
            <a:ext cx="6510677" cy="103201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Thank you</a:t>
            </a:r>
            <a:br>
              <a:rPr kumimoji="0" lang="en-GB" sz="70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endPar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3" name="Picture 12">
            <a:extLst>
              <a:ext uri="{FF2B5EF4-FFF2-40B4-BE49-F238E27FC236}">
                <a16:creationId xmlns:a16="http://schemas.microsoft.com/office/drawing/2014/main" id="{D7B3A3B7-E72C-CB80-57F4-0A3FDEA0974E}"/>
              </a:ext>
            </a:extLst>
          </p:cNvPr>
          <p:cNvPicPr>
            <a:picLocks noChangeAspect="1"/>
          </p:cNvPicPr>
          <p:nvPr/>
        </p:nvPicPr>
        <p:blipFill>
          <a:blip r:embed="rId3"/>
          <a:srcRect l="30242" t="8148" r="64063" b="82112"/>
          <a:stretch>
            <a:fillRect/>
          </a:stretch>
        </p:blipFill>
        <p:spPr>
          <a:xfrm>
            <a:off x="100156" y="1572423"/>
            <a:ext cx="2137991" cy="2056950"/>
          </a:xfrm>
          <a:prstGeom prst="rect">
            <a:avLst/>
          </a:prstGeom>
        </p:spPr>
      </p:pic>
      <p:sp>
        <p:nvSpPr>
          <p:cNvPr id="26" name="TextBox 25">
            <a:extLst>
              <a:ext uri="{FF2B5EF4-FFF2-40B4-BE49-F238E27FC236}">
                <a16:creationId xmlns:a16="http://schemas.microsoft.com/office/drawing/2014/main" id="{A07BA409-6A06-C77D-6DA9-D37FB0144D81}"/>
              </a:ext>
            </a:extLst>
          </p:cNvPr>
          <p:cNvSpPr txBox="1"/>
          <p:nvPr/>
        </p:nvSpPr>
        <p:spPr>
          <a:xfrm>
            <a:off x="935421" y="6352403"/>
            <a:ext cx="531658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When you’re ready, feel free to continue with </a:t>
            </a:r>
            <a:r>
              <a:rPr kumimoji="0" lang="en-GB" sz="14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 name="Text Placeholder 4">
            <a:extLst>
              <a:ext uri="{FF2B5EF4-FFF2-40B4-BE49-F238E27FC236}">
                <a16:creationId xmlns:a16="http://schemas.microsoft.com/office/drawing/2014/main" id="{1C19FC43-8E5A-8901-DC9B-A03DCE8677A7}"/>
              </a:ext>
            </a:extLst>
          </p:cNvPr>
          <p:cNvSpPr txBox="1">
            <a:spLocks/>
          </p:cNvSpPr>
          <p:nvPr/>
        </p:nvSpPr>
        <p:spPr>
          <a:xfrm>
            <a:off x="855734" y="3458719"/>
            <a:ext cx="2137992" cy="896397"/>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Stay updated</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hlinkClick r:id="rId4">
                  <a:extLst>
                    <a:ext uri="{A12FA001-AC4F-418D-AE19-62706E023703}">
                      <ahyp:hlinkClr xmlns:ahyp="http://schemas.microsoft.com/office/drawing/2018/hyperlinkcolor" val="tx"/>
                    </a:ext>
                  </a:extLst>
                </a:hlinkClick>
              </a:rPr>
              <a:t>hmfoundation.com</a:t>
            </a:r>
            <a:endPar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endParaRPr>
          </a:p>
        </p:txBody>
      </p:sp>
      <p:sp>
        <p:nvSpPr>
          <p:cNvPr id="3" name="Text Placeholder 4">
            <a:extLst>
              <a:ext uri="{FF2B5EF4-FFF2-40B4-BE49-F238E27FC236}">
                <a16:creationId xmlns:a16="http://schemas.microsoft.com/office/drawing/2014/main" id="{7092F1A0-58F5-7A4E-BFB7-48E57AD4BC2F}"/>
              </a:ext>
            </a:extLst>
          </p:cNvPr>
          <p:cNvSpPr txBox="1">
            <a:spLocks/>
          </p:cNvSpPr>
          <p:nvPr/>
        </p:nvSpPr>
        <p:spPr>
          <a:xfrm>
            <a:off x="6553247" y="3458719"/>
            <a:ext cx="3764814" cy="896396"/>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Follow us​</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Instagram, Facebook, LinkedIn </a:t>
            </a:r>
            <a:b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and YouTube: @</a:t>
            </a:r>
            <a:r>
              <a:rPr kumimoji="0" lang="en-GB" sz="16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hmfoundation</a:t>
            </a: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a:t>
            </a:r>
          </a:p>
        </p:txBody>
      </p:sp>
      <p:sp>
        <p:nvSpPr>
          <p:cNvPr id="5" name="Text Placeholder 4">
            <a:extLst>
              <a:ext uri="{FF2B5EF4-FFF2-40B4-BE49-F238E27FC236}">
                <a16:creationId xmlns:a16="http://schemas.microsoft.com/office/drawing/2014/main" id="{0A20F226-B449-DB9A-C7BA-65547172A801}"/>
              </a:ext>
            </a:extLst>
          </p:cNvPr>
          <p:cNvSpPr txBox="1">
            <a:spLocks/>
          </p:cNvSpPr>
          <p:nvPr/>
        </p:nvSpPr>
        <p:spPr>
          <a:xfrm>
            <a:off x="3427525" y="3458719"/>
            <a:ext cx="2401877" cy="725772"/>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Contact us</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hlinkClick r:id="rId5">
                  <a:extLst>
                    <a:ext uri="{A12FA001-AC4F-418D-AE19-62706E023703}">
                      <ahyp:hlinkClr xmlns:ahyp="http://schemas.microsoft.com/office/drawing/2018/hyperlinkcolor" val="tx"/>
                    </a:ext>
                  </a:extLst>
                </a:hlinkClick>
              </a:rPr>
              <a:t>info@hmfoundation.com</a:t>
            </a: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 </a:t>
            </a:r>
          </a:p>
        </p:txBody>
      </p:sp>
      <p:cxnSp>
        <p:nvCxnSpPr>
          <p:cNvPr id="11" name="Straight Connector 10">
            <a:extLst>
              <a:ext uri="{FF2B5EF4-FFF2-40B4-BE49-F238E27FC236}">
                <a16:creationId xmlns:a16="http://schemas.microsoft.com/office/drawing/2014/main" id="{EC268A06-F887-F55C-EA12-1AD0272A1905}"/>
              </a:ext>
            </a:extLst>
          </p:cNvPr>
          <p:cNvCxnSpPr>
            <a:cxnSpLocks/>
          </p:cNvCxnSpPr>
          <p:nvPr/>
        </p:nvCxnSpPr>
        <p:spPr>
          <a:xfrm>
            <a:off x="0" y="6080558"/>
            <a:ext cx="12192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7911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3064CD-8647-6EEC-CCEF-ADD24EDEF97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9DB39E6-F6FA-3F79-6417-14301E444747}"/>
              </a:ext>
            </a:extLst>
          </p:cNvPr>
          <p:cNvGrpSpPr/>
          <p:nvPr/>
        </p:nvGrpSpPr>
        <p:grpSpPr>
          <a:xfrm>
            <a:off x="466725" y="210163"/>
            <a:ext cx="6292531" cy="252068"/>
            <a:chOff x="479424" y="291943"/>
            <a:chExt cx="6292531" cy="252068"/>
          </a:xfrm>
        </p:grpSpPr>
        <p:sp>
          <p:nvSpPr>
            <p:cNvPr id="7" name="Rounded Rectangle 12">
              <a:extLst>
                <a:ext uri="{FF2B5EF4-FFF2-40B4-BE49-F238E27FC236}">
                  <a16:creationId xmlns:a16="http://schemas.microsoft.com/office/drawing/2014/main" id="{F96DC55B-96A0-BCEA-61D4-87BA41B58B1E}"/>
                </a:ext>
              </a:extLst>
            </p:cNvPr>
            <p:cNvSpPr/>
            <p:nvPr/>
          </p:nvSpPr>
          <p:spPr>
            <a:xfrm>
              <a:off x="5305425"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13">
              <a:extLst>
                <a:ext uri="{FF2B5EF4-FFF2-40B4-BE49-F238E27FC236}">
                  <a16:creationId xmlns:a16="http://schemas.microsoft.com/office/drawing/2014/main" id="{F3B28E32-8D90-CFCE-00BD-372AAE165664}"/>
                </a:ext>
              </a:extLst>
            </p:cNvPr>
            <p:cNvSpPr/>
            <p:nvPr/>
          </p:nvSpPr>
          <p:spPr>
            <a:xfrm>
              <a:off x="3696758" y="291943"/>
              <a:ext cx="1466530" cy="252068"/>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9" name="Rounded Rectangle 14">
              <a:extLst>
                <a:ext uri="{FF2B5EF4-FFF2-40B4-BE49-F238E27FC236}">
                  <a16:creationId xmlns:a16="http://schemas.microsoft.com/office/drawing/2014/main" id="{60443D9B-FD57-16FC-5335-762EEE40C89E}"/>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0" name="Rounded Rectangle 12">
              <a:extLst>
                <a:ext uri="{FF2B5EF4-FFF2-40B4-BE49-F238E27FC236}">
                  <a16:creationId xmlns:a16="http://schemas.microsoft.com/office/drawing/2014/main" id="{87AD912B-3D2B-5FDB-FC45-25DA3DD728F1}"/>
                </a:ext>
              </a:extLst>
            </p:cNvPr>
            <p:cNvSpPr/>
            <p:nvPr/>
          </p:nvSpPr>
          <p:spPr>
            <a:xfrm>
              <a:off x="479424" y="291943"/>
              <a:ext cx="1466530" cy="252068"/>
            </a:xfrm>
            <a:prstGeom prst="roundRect">
              <a:avLst>
                <a:gd name="adj" fmla="val 0"/>
              </a:avLst>
            </a:prstGeom>
            <a:solidFill>
              <a:schemeClr val="accent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
        <p:nvSpPr>
          <p:cNvPr id="11" name="Title 1">
            <a:extLst>
              <a:ext uri="{FF2B5EF4-FFF2-40B4-BE49-F238E27FC236}">
                <a16:creationId xmlns:a16="http://schemas.microsoft.com/office/drawing/2014/main" id="{F287C3AB-C1BB-C6BC-6618-9A6D0F32C392}"/>
              </a:ext>
            </a:extLst>
          </p:cNvPr>
          <p:cNvSpPr>
            <a:spLocks noGrp="1"/>
          </p:cNvSpPr>
          <p:nvPr>
            <p:ph type="title"/>
          </p:nvPr>
        </p:nvSpPr>
        <p:spPr>
          <a:xfrm>
            <a:off x="437850" y="561649"/>
            <a:ext cx="6976630" cy="421821"/>
          </a:xfrm>
        </p:spPr>
        <p:txBody>
          <a:bodyPr/>
          <a:lstStyle/>
          <a:p>
            <a:r>
              <a:rPr lang="en-GB" sz="2000" dirty="0"/>
              <a:t>Internal facilitator guide: Keynote presentation agenda</a:t>
            </a:r>
          </a:p>
        </p:txBody>
      </p:sp>
      <p:graphicFrame>
        <p:nvGraphicFramePr>
          <p:cNvPr id="5" name="Table 4">
            <a:extLst>
              <a:ext uri="{FF2B5EF4-FFF2-40B4-BE49-F238E27FC236}">
                <a16:creationId xmlns:a16="http://schemas.microsoft.com/office/drawing/2014/main" id="{74D9C6EB-4D3E-E775-B20F-9999C13C2B19}"/>
              </a:ext>
            </a:extLst>
          </p:cNvPr>
          <p:cNvGraphicFramePr>
            <a:graphicFrameLocks noGrp="1"/>
          </p:cNvGraphicFramePr>
          <p:nvPr/>
        </p:nvGraphicFramePr>
        <p:xfrm>
          <a:off x="479424" y="983471"/>
          <a:ext cx="11277035" cy="5507641"/>
        </p:xfrm>
        <a:graphic>
          <a:graphicData uri="http://schemas.openxmlformats.org/drawingml/2006/table">
            <a:tbl>
              <a:tblPr firstRow="1" bandRow="1">
                <a:tableStyleId>{5940675A-B579-460E-94D1-54222C63F5DA}</a:tableStyleId>
              </a:tblPr>
              <a:tblGrid>
                <a:gridCol w="997504">
                  <a:extLst>
                    <a:ext uri="{9D8B030D-6E8A-4147-A177-3AD203B41FA5}">
                      <a16:colId xmlns:a16="http://schemas.microsoft.com/office/drawing/2014/main" val="1297747712"/>
                    </a:ext>
                  </a:extLst>
                </a:gridCol>
                <a:gridCol w="632522">
                  <a:extLst>
                    <a:ext uri="{9D8B030D-6E8A-4147-A177-3AD203B41FA5}">
                      <a16:colId xmlns:a16="http://schemas.microsoft.com/office/drawing/2014/main" val="915216850"/>
                    </a:ext>
                  </a:extLst>
                </a:gridCol>
                <a:gridCol w="579177">
                  <a:extLst>
                    <a:ext uri="{9D8B030D-6E8A-4147-A177-3AD203B41FA5}">
                      <a16:colId xmlns:a16="http://schemas.microsoft.com/office/drawing/2014/main" val="2660727828"/>
                    </a:ext>
                  </a:extLst>
                </a:gridCol>
                <a:gridCol w="4747722">
                  <a:extLst>
                    <a:ext uri="{9D8B030D-6E8A-4147-A177-3AD203B41FA5}">
                      <a16:colId xmlns:a16="http://schemas.microsoft.com/office/drawing/2014/main" val="3934696101"/>
                    </a:ext>
                  </a:extLst>
                </a:gridCol>
                <a:gridCol w="1489454">
                  <a:extLst>
                    <a:ext uri="{9D8B030D-6E8A-4147-A177-3AD203B41FA5}">
                      <a16:colId xmlns:a16="http://schemas.microsoft.com/office/drawing/2014/main" val="3011708750"/>
                    </a:ext>
                  </a:extLst>
                </a:gridCol>
                <a:gridCol w="2830656">
                  <a:extLst>
                    <a:ext uri="{9D8B030D-6E8A-4147-A177-3AD203B41FA5}">
                      <a16:colId xmlns:a16="http://schemas.microsoft.com/office/drawing/2014/main" val="1448009782"/>
                    </a:ext>
                  </a:extLst>
                </a:gridCol>
              </a:tblGrid>
              <a:tr h="278011">
                <a:tc>
                  <a:txBody>
                    <a:bodyPr/>
                    <a:lstStyle/>
                    <a:p>
                      <a:r>
                        <a:rPr lang="en-GB" sz="1100" b="1" dirty="0">
                          <a:latin typeface="Arial" panose="020B0604020202020204" pitchFamily="34" charset="0"/>
                          <a:ea typeface="Helvetica Neue" panose="02000503000000020004" pitchFamily="2" charset="0"/>
                          <a:cs typeface="Arial" panose="020B0604020202020204" pitchFamily="34" charset="0"/>
                        </a:rPr>
                        <a:t>Agenda</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r>
                        <a:rPr lang="en-GB" sz="1100" b="1" dirty="0">
                          <a:latin typeface="Arial" panose="020B0604020202020204" pitchFamily="34" charset="0"/>
                          <a:ea typeface="Helvetica Neue" panose="02000503000000020004" pitchFamily="2" charset="0"/>
                          <a:cs typeface="Arial" panose="020B0604020202020204" pitchFamily="34" charset="0"/>
                        </a:rPr>
                        <a:t>Time</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r>
                        <a:rPr lang="en-GB" sz="1100" b="1" dirty="0">
                          <a:latin typeface="Arial" panose="020B0604020202020204" pitchFamily="34" charset="0"/>
                          <a:ea typeface="Helvetica Neue" panose="02000503000000020004" pitchFamily="2" charset="0"/>
                          <a:cs typeface="Arial" panose="020B0604020202020204" pitchFamily="34" charset="0"/>
                        </a:rPr>
                        <a:t>Slide</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GB" sz="1100" b="1">
                          <a:latin typeface="Arial" panose="020B0604020202020204" pitchFamily="34" charset="0"/>
                          <a:ea typeface="Helvetica Neue" panose="02000503000000020004" pitchFamily="2" charset="0"/>
                          <a:cs typeface="Arial" panose="020B0604020202020204" pitchFamily="34" charset="0"/>
                        </a:rPr>
                        <a:t>Instructions </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GB" sz="1100" b="1">
                          <a:latin typeface="Arial" panose="020B0604020202020204" pitchFamily="34" charset="0"/>
                          <a:ea typeface="Helvetica Neue" panose="02000503000000020004" pitchFamily="2" charset="0"/>
                          <a:cs typeface="Arial" panose="020B0604020202020204" pitchFamily="34" charset="0"/>
                        </a:rPr>
                        <a:t>Key takeaway</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GB" sz="1100" b="1">
                          <a:latin typeface="Arial" panose="020B0604020202020204" pitchFamily="34" charset="0"/>
                          <a:ea typeface="Helvetica Neue" panose="02000503000000020004" pitchFamily="2" charset="0"/>
                          <a:cs typeface="Arial" panose="020B0604020202020204" pitchFamily="34" charset="0"/>
                        </a:rPr>
                        <a:t>Tips</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49472502"/>
                  </a:ext>
                </a:extLst>
              </a:tr>
              <a:tr h="1325758">
                <a:tc>
                  <a:txBody>
                    <a:bodyPr/>
                    <a:lstStyle/>
                    <a:p>
                      <a:r>
                        <a:rPr lang="en-GB" sz="1000">
                          <a:latin typeface="Arial" panose="020B0604020202020204" pitchFamily="34" charset="0"/>
                          <a:ea typeface="Helvetica Neue" panose="02000503000000020004" pitchFamily="2" charset="0"/>
                          <a:cs typeface="Arial" panose="020B0604020202020204" pitchFamily="34" charset="0"/>
                        </a:rPr>
                        <a:t>1. Introduction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ea typeface="Helvetica Neue" panose="02000503000000020004" pitchFamily="2" charset="0"/>
                          <a:cs typeface="Arial" panose="020B0604020202020204" pitchFamily="34" charset="0"/>
                        </a:rPr>
                        <a:t>8min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ea typeface="Helvetica Neue" panose="02000503000000020004" pitchFamily="2" charset="0"/>
                          <a:cs typeface="Arial" panose="020B0604020202020204" pitchFamily="34" charset="0"/>
                        </a:rPr>
                        <a:t>5-11</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Welcome participants and set expectations: </a:t>
                      </a:r>
                      <a:r>
                        <a:rPr lang="en-GB" sz="1000" i="1" dirty="0">
                          <a:latin typeface="Arial" panose="020B0604020202020204" pitchFamily="34" charset="0"/>
                          <a:ea typeface="Helvetica Neue" panose="02000503000000020004" pitchFamily="2" charset="0"/>
                          <a:cs typeface="Arial" panose="020B0604020202020204" pitchFamily="34" charset="0"/>
                        </a:rPr>
                        <a:t>“This keynote introduces one model of the fashion system — not solutions.”</a:t>
                      </a:r>
                      <a:endParaRPr lang="en-GB" sz="1000" dirty="0">
                        <a:latin typeface="Arial" panose="020B0604020202020204" pitchFamily="34" charset="0"/>
                        <a:ea typeface="Helvetica Neue" panose="02000503000000020004" pitchFamily="2" charset="0"/>
                        <a:cs typeface="Arial" panose="020B0604020202020204" pitchFamily="34" charset="0"/>
                      </a:endParaRP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Highlight why the session exists: shifting from awareness → understanding → action</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Walk through global forces reshaping the fashion industry (climate, geopolitics, regulation, tech) using the slides as prompts</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Make the link: systemic pressure → systemic response required</a:t>
                      </a:r>
                    </a:p>
                  </a:txBody>
                  <a:tcPr marL="70945" marR="70945" marT="35472" marB="3547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a:latin typeface="Arial" panose="020B0604020202020204" pitchFamily="34" charset="0"/>
                          <a:ea typeface="Helvetica Neue" panose="02000503000000020004" pitchFamily="2" charset="0"/>
                          <a:cs typeface="Arial" panose="020B0604020202020204" pitchFamily="34" charset="0"/>
                        </a:rPr>
                        <a:t>Participants understand </a:t>
                      </a:r>
                      <a:r>
                        <a:rPr lang="en-GB" sz="1000" i="1">
                          <a:latin typeface="Arial" panose="020B0604020202020204" pitchFamily="34" charset="0"/>
                          <a:ea typeface="Helvetica Neue" panose="02000503000000020004" pitchFamily="2" charset="0"/>
                          <a:cs typeface="Arial" panose="020B0604020202020204" pitchFamily="34" charset="0"/>
                        </a:rPr>
                        <a:t>why</a:t>
                      </a:r>
                      <a:r>
                        <a:rPr lang="en-GB" sz="1000">
                          <a:latin typeface="Arial" panose="020B0604020202020204" pitchFamily="34" charset="0"/>
                          <a:ea typeface="Helvetica Neue" panose="02000503000000020004" pitchFamily="2" charset="0"/>
                          <a:cs typeface="Arial" panose="020B0604020202020204" pitchFamily="34" charset="0"/>
                        </a:rPr>
                        <a:t> a systems perspective is necessary and the purpose of visualising the fashion system</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Keep the tone accessible: no need for technical depth yet</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Use relatable examples (e.g., weather disruptions, regulation pressure)</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Avoid diving into the map — the goal is context-setting</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1837102"/>
                  </a:ext>
                </a:extLst>
              </a:tr>
              <a:tr h="1148174">
                <a:tc>
                  <a:txBody>
                    <a:bodyPr/>
                    <a:lstStyle/>
                    <a:p>
                      <a:r>
                        <a:rPr lang="en-GB" sz="1000">
                          <a:latin typeface="Arial" panose="020B0604020202020204" pitchFamily="34" charset="0"/>
                          <a:ea typeface="Helvetica Neue" panose="02000503000000020004" pitchFamily="2" charset="0"/>
                          <a:cs typeface="Arial" panose="020B0604020202020204" pitchFamily="34" charset="0"/>
                        </a:rPr>
                        <a:t>2. How to read the map</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ea typeface="Helvetica Neue" panose="02000503000000020004" pitchFamily="2" charset="0"/>
                          <a:cs typeface="Arial" panose="020B0604020202020204" pitchFamily="34" charset="0"/>
                        </a:rPr>
                        <a:t>10min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ea typeface="Helvetica Neue" panose="02000503000000020004" pitchFamily="2" charset="0"/>
                          <a:cs typeface="Arial" panose="020B0604020202020204" pitchFamily="34" charset="0"/>
                        </a:rPr>
                        <a:t>12-14</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Introduce the three layers: value chain, carbon, and systemic forces</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Explain the map’s elements (actors, bus routes, bus stops, lighthouses)</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Show how to </a:t>
                      </a:r>
                      <a:r>
                        <a:rPr lang="en-GB" sz="1000" i="1">
                          <a:latin typeface="Arial" panose="020B0604020202020204" pitchFamily="34" charset="0"/>
                          <a:ea typeface="Helvetica Neue" panose="02000503000000020004" pitchFamily="2" charset="0"/>
                          <a:cs typeface="Arial" panose="020B0604020202020204" pitchFamily="34" charset="0"/>
                        </a:rPr>
                        <a:t>read</a:t>
                      </a:r>
                      <a:r>
                        <a:rPr lang="en-GB" sz="1000">
                          <a:latin typeface="Arial" panose="020B0604020202020204" pitchFamily="34" charset="0"/>
                          <a:ea typeface="Helvetica Neue" panose="02000503000000020004" pitchFamily="2" charset="0"/>
                          <a:cs typeface="Arial" panose="020B0604020202020204" pitchFamily="34" charset="0"/>
                        </a:rPr>
                        <a:t> the map: not linear, not perfect, but a tool for sensemaking</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GB" sz="1000">
                          <a:latin typeface="Arial" panose="020B0604020202020204" pitchFamily="34" charset="0"/>
                          <a:ea typeface="Helvetica Neue" panose="02000503000000020004" pitchFamily="2" charset="0"/>
                          <a:cs typeface="Arial" panose="020B0604020202020204" pitchFamily="34" charset="0"/>
                        </a:rPr>
                        <a:t>Participants understand the map’s elements </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Keep reinforcing: “There is no single ‘correct’ interpretation.”</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Use a pen or pointer to show flow between islands</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Pause to check comprehension before moving on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1724198"/>
                  </a:ext>
                </a:extLst>
              </a:tr>
              <a:tr h="1429940">
                <a:tc>
                  <a:txBody>
                    <a:bodyPr/>
                    <a:lstStyle/>
                    <a:p>
                      <a:r>
                        <a:rPr lang="en-GB" sz="1000">
                          <a:latin typeface="Arial" panose="020B0604020202020204" pitchFamily="34" charset="0"/>
                          <a:ea typeface="Helvetica Neue" panose="02000503000000020004" pitchFamily="2" charset="0"/>
                          <a:cs typeface="Arial" panose="020B0604020202020204" pitchFamily="34" charset="0"/>
                        </a:rPr>
                        <a:t>3. Bring the map to life</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ea typeface="Helvetica Neue" panose="02000503000000020004" pitchFamily="2" charset="0"/>
                          <a:cs typeface="Arial" panose="020B0604020202020204" pitchFamily="34" charset="0"/>
                        </a:rPr>
                        <a:t>7min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ea typeface="Helvetica Neue" panose="02000503000000020004" pitchFamily="2" charset="0"/>
                          <a:cs typeface="Arial" panose="020B0604020202020204" pitchFamily="34" charset="0"/>
                        </a:rPr>
                        <a:t>15-18</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Walk participants through the example step by step, showing where it starts on the map and how it moves across actors, flows, and value-chain stages</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Point out what changes and why, highlighting the trigger (e.g. regulation or innovation) and the ripple effects it creates</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Pause to reflect, asking participants what surprised them or where they see risks, trade-offs, or opportunities</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dirty="0">
                          <a:latin typeface="Arial" panose="020B0604020202020204" pitchFamily="34" charset="0"/>
                          <a:ea typeface="Helvetica Neue" panose="02000503000000020004" pitchFamily="2" charset="0"/>
                          <a:cs typeface="Arial" panose="020B0604020202020204" pitchFamily="34" charset="0"/>
                        </a:rPr>
                        <a:t>Participants see the map as dynamic and alive — not as a static illustration — and understand how decisions cascade across the system.</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Familiarize yourself with the examples beforehand to use the map as a conversation tool, not a script — focus on guiding attention and curiosity rather than explaining every detail</a:t>
                      </a:r>
                    </a:p>
                    <a:p>
                      <a:pPr marL="285750" indent="-285750">
                        <a:buFont typeface="Arial" panose="020B0604020202020204" pitchFamily="34" charset="0"/>
                        <a:buChar char="•"/>
                      </a:pPr>
                      <a:r>
                        <a:rPr lang="en-GB" sz="1000">
                          <a:latin typeface="Arial" panose="020B0604020202020204" pitchFamily="34" charset="0"/>
                          <a:ea typeface="Helvetica Neue" panose="02000503000000020004" pitchFamily="2" charset="0"/>
                          <a:cs typeface="Arial" panose="020B0604020202020204" pitchFamily="34" charset="0"/>
                        </a:rPr>
                        <a:t>Emphasise </a:t>
                      </a:r>
                      <a:r>
                        <a:rPr lang="en-GB" sz="1000" i="1">
                          <a:latin typeface="Arial" panose="020B0604020202020204" pitchFamily="34" charset="0"/>
                          <a:ea typeface="Helvetica Neue" panose="02000503000000020004" pitchFamily="2" charset="0"/>
                          <a:cs typeface="Arial" panose="020B0604020202020204" pitchFamily="34" charset="0"/>
                        </a:rPr>
                        <a:t>interdependence</a:t>
                      </a:r>
                      <a:r>
                        <a:rPr lang="en-GB" sz="1000">
                          <a:latin typeface="Arial" panose="020B0604020202020204" pitchFamily="34" charset="0"/>
                          <a:ea typeface="Helvetica Neue" panose="02000503000000020004" pitchFamily="2" charset="0"/>
                          <a:cs typeface="Arial" panose="020B0604020202020204" pitchFamily="34" charset="0"/>
                        </a:rPr>
                        <a:t> rather than complexity</a:t>
                      </a:r>
                    </a:p>
                    <a:p>
                      <a:endParaRPr lang="en-US" sz="1000">
                        <a:latin typeface="Arial" panose="020B0604020202020204" pitchFamily="34" charset="0"/>
                        <a:ea typeface="Helvetica Neue" panose="02000503000000020004" pitchFamily="2" charset="0"/>
                        <a:cs typeface="Arial" panose="020B0604020202020204" pitchFamily="34" charset="0"/>
                      </a:endParaRP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6042541"/>
                  </a:ext>
                </a:extLst>
              </a:tr>
              <a:tr h="1325758">
                <a:tc>
                  <a:txBody>
                    <a:bodyPr/>
                    <a:lstStyle/>
                    <a:p>
                      <a:r>
                        <a:rPr lang="en-GB" sz="1000">
                          <a:latin typeface="Arial" panose="020B0604020202020204" pitchFamily="34" charset="0"/>
                          <a:ea typeface="Helvetica Neue" panose="02000503000000020004" pitchFamily="2" charset="0"/>
                          <a:cs typeface="Arial" panose="020B0604020202020204" pitchFamily="34" charset="0"/>
                        </a:rPr>
                        <a:t>4. Final word</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a:latin typeface="Arial" panose="020B0604020202020204" pitchFamily="34" charset="0"/>
                          <a:ea typeface="Helvetica Neue" panose="02000503000000020004" pitchFamily="2" charset="0"/>
                          <a:cs typeface="Arial" panose="020B0604020202020204" pitchFamily="34" charset="0"/>
                        </a:rPr>
                        <a:t>5min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ea typeface="Helvetica Neue" panose="02000503000000020004" pitchFamily="2" charset="0"/>
                          <a:cs typeface="Arial" panose="020B0604020202020204" pitchFamily="34" charset="0"/>
                        </a:rPr>
                        <a:t>19-20</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Bring the narrative home: </a:t>
                      </a:r>
                      <a:r>
                        <a:rPr lang="en-GB" sz="1000" i="1" dirty="0">
                          <a:latin typeface="Arial" panose="020B0604020202020204" pitchFamily="34" charset="0"/>
                          <a:ea typeface="Helvetica Neue" panose="02000503000000020004" pitchFamily="2" charset="0"/>
                          <a:cs typeface="Arial" panose="020B0604020202020204" pitchFamily="34" charset="0"/>
                        </a:rPr>
                        <a:t>“If we don't see the system, we can't change it.”</a:t>
                      </a:r>
                      <a:endParaRPr lang="en-GB" sz="1000" dirty="0">
                        <a:latin typeface="Arial" panose="020B0604020202020204" pitchFamily="34" charset="0"/>
                        <a:ea typeface="Helvetica Neue" panose="02000503000000020004" pitchFamily="2" charset="0"/>
                        <a:cs typeface="Arial" panose="020B0604020202020204" pitchFamily="34" charset="0"/>
                      </a:endParaRP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Connect back to participants’ roles: where they sit, who they depend on, and which choices influence system outcomes</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Invite them to take the next step (whether that is workshops or internal reflection)</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GB" sz="1000" dirty="0">
                          <a:latin typeface="Arial" panose="020B0604020202020204" pitchFamily="34" charset="0"/>
                          <a:ea typeface="Helvetica Neue" panose="02000503000000020004" pitchFamily="2" charset="0"/>
                          <a:cs typeface="Arial" panose="020B0604020202020204" pitchFamily="34" charset="0"/>
                        </a:rPr>
                        <a:t>Participants leave with clarity about their role in the system and why systems thinking is essential for impactful change.</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Keep it human: use a reflective, motivational tone</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Avoid jumping into problem-solving — </a:t>
                      </a:r>
                      <a:br>
                        <a:rPr lang="en-GB" sz="1000" dirty="0">
                          <a:latin typeface="Arial" panose="020B0604020202020204" pitchFamily="34" charset="0"/>
                          <a:ea typeface="Helvetica Neue" panose="02000503000000020004" pitchFamily="2" charset="0"/>
                          <a:cs typeface="Arial" panose="020B0604020202020204" pitchFamily="34" charset="0"/>
                        </a:rPr>
                      </a:br>
                      <a:r>
                        <a:rPr lang="en-GB" sz="1000" dirty="0">
                          <a:latin typeface="Arial" panose="020B0604020202020204" pitchFamily="34" charset="0"/>
                          <a:ea typeface="Helvetica Neue" panose="02000503000000020004" pitchFamily="2" charset="0"/>
                          <a:cs typeface="Arial" panose="020B0604020202020204" pitchFamily="34" charset="0"/>
                        </a:rPr>
                        <a:t>the aim is readiness, not answers</a:t>
                      </a:r>
                    </a:p>
                    <a:p>
                      <a:pPr marL="285750" indent="-285750">
                        <a:buFont typeface="Arial" panose="020B0604020202020204" pitchFamily="34" charset="0"/>
                        <a:buChar char="•"/>
                      </a:pPr>
                      <a:r>
                        <a:rPr lang="en-GB" sz="1000" dirty="0">
                          <a:latin typeface="Arial" panose="020B0604020202020204" pitchFamily="34" charset="0"/>
                          <a:ea typeface="Helvetica Neue" panose="02000503000000020004" pitchFamily="2" charset="0"/>
                          <a:cs typeface="Arial" panose="020B0604020202020204" pitchFamily="34" charset="0"/>
                        </a:rPr>
                        <a:t>If WS1 follows later, mention it briefly; if not, position the keynote as a standalone tool they can use</a:t>
                      </a:r>
                    </a:p>
                  </a:txBody>
                  <a:tcPr marL="70945" marR="70945" marT="35472" marB="3547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5359138"/>
                  </a:ext>
                </a:extLst>
              </a:tr>
            </a:tbl>
          </a:graphicData>
        </a:graphic>
      </p:graphicFrame>
    </p:spTree>
    <p:extLst>
      <p:ext uri="{BB962C8B-B14F-4D97-AF65-F5344CB8AC3E}">
        <p14:creationId xmlns:p14="http://schemas.microsoft.com/office/powerpoint/2010/main" val="9108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157C80-F219-C20C-E16F-D6FDFE83229E}"/>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BAE725BF-A680-48B7-93CE-3321408BE578}"/>
              </a:ext>
            </a:extLst>
          </p:cNvPr>
          <p:cNvSpPr txBox="1">
            <a:spLocks/>
          </p:cNvSpPr>
          <p:nvPr/>
        </p:nvSpPr>
        <p:spPr>
          <a:xfrm>
            <a:off x="602632" y="1401229"/>
            <a:ext cx="7026893" cy="214188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65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The System </a:t>
            </a:r>
          </a:p>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65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Map Presentation</a:t>
            </a:r>
          </a:p>
        </p:txBody>
      </p:sp>
      <p:sp>
        <p:nvSpPr>
          <p:cNvPr id="10" name="Title 1">
            <a:extLst>
              <a:ext uri="{FF2B5EF4-FFF2-40B4-BE49-F238E27FC236}">
                <a16:creationId xmlns:a16="http://schemas.microsoft.com/office/drawing/2014/main" id="{6DC0442C-7C3B-07B3-D28C-AED8B37745A8}"/>
              </a:ext>
            </a:extLst>
          </p:cNvPr>
          <p:cNvSpPr txBox="1">
            <a:spLocks/>
          </p:cNvSpPr>
          <p:nvPr/>
        </p:nvSpPr>
        <p:spPr>
          <a:xfrm>
            <a:off x="602632" y="3685113"/>
            <a:ext cx="7388290" cy="130155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ts val="300"/>
              </a:spcBef>
              <a:spcAft>
                <a:spcPts val="0"/>
              </a:spcAft>
              <a:buClrTx/>
              <a:buSzTx/>
              <a:buFontTx/>
              <a:buNone/>
              <a:tabLst/>
              <a:defRPr/>
            </a:pPr>
            <a:r>
              <a:rPr kumimoji="0" lang="en-GB" sz="30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t>Understanding of the System Map – </a:t>
            </a:r>
            <a:br>
              <a:rPr kumimoji="0" lang="en-GB" sz="30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30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t>what it is, why it matters, and how to use it.</a:t>
            </a:r>
          </a:p>
          <a:p>
            <a:pPr marL="0" marR="0" lvl="0" indent="0" algn="l" defTabSz="685312" rtl="0" eaLnBrk="1" fontAlgn="auto" latinLnBrk="0" hangingPunct="1">
              <a:lnSpc>
                <a:spcPct val="100000"/>
              </a:lnSpc>
              <a:spcBef>
                <a:spcPts val="300"/>
              </a:spcBef>
              <a:spcAft>
                <a:spcPts val="0"/>
              </a:spcAft>
              <a:buClrTx/>
              <a:buSzTx/>
              <a:buFontTx/>
              <a:buNone/>
              <a:tabLst/>
              <a:defRPr/>
            </a:pPr>
            <a:endParaRPr kumimoji="0" lang="en-GB" sz="30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685312" rtl="0" eaLnBrk="1" fontAlgn="auto" latinLnBrk="0" hangingPunct="1">
              <a:lnSpc>
                <a:spcPct val="100000"/>
              </a:lnSpc>
              <a:spcBef>
                <a:spcPts val="300"/>
              </a:spcBef>
              <a:spcAft>
                <a:spcPts val="0"/>
              </a:spcAft>
              <a:buClrTx/>
              <a:buSzTx/>
              <a:buFontTx/>
              <a:buNone/>
              <a:tabLst/>
              <a:defRPr/>
            </a:pPr>
            <a:r>
              <a:rPr kumimoji="0" lang="en-GB" sz="2400" b="0" i="0" u="none" strike="noStrike" kern="1200" cap="none" spc="0" normalizeH="0" baseline="0" noProof="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t>30 min</a:t>
            </a:r>
          </a:p>
        </p:txBody>
      </p:sp>
      <p:cxnSp>
        <p:nvCxnSpPr>
          <p:cNvPr id="23" name="Straight Connector 22">
            <a:extLst>
              <a:ext uri="{FF2B5EF4-FFF2-40B4-BE49-F238E27FC236}">
                <a16:creationId xmlns:a16="http://schemas.microsoft.com/office/drawing/2014/main" id="{F7ACAF3D-A670-59A7-C404-8AB01F4F4E06}"/>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5AC7916D-A698-B82C-1FAB-00EDBB727805}"/>
              </a:ext>
            </a:extLst>
          </p:cNvPr>
          <p:cNvPicPr>
            <a:picLocks noChangeAspect="1"/>
          </p:cNvPicPr>
          <p:nvPr/>
        </p:nvPicPr>
        <p:blipFill>
          <a:blip r:embed="rId3"/>
          <a:srcRect l="60283" t="10900" r="36681" b="84127"/>
          <a:stretch>
            <a:fillRect/>
          </a:stretch>
        </p:blipFill>
        <p:spPr>
          <a:xfrm>
            <a:off x="10768842" y="5602215"/>
            <a:ext cx="1197329" cy="1103419"/>
          </a:xfrm>
          <a:prstGeom prst="rect">
            <a:avLst/>
          </a:prstGeom>
        </p:spPr>
      </p:pic>
      <p:grpSp>
        <p:nvGrpSpPr>
          <p:cNvPr id="4" name="Group 3">
            <a:extLst>
              <a:ext uri="{FF2B5EF4-FFF2-40B4-BE49-F238E27FC236}">
                <a16:creationId xmlns:a16="http://schemas.microsoft.com/office/drawing/2014/main" id="{617D375B-490A-4D18-B9B1-E9D81540516A}"/>
              </a:ext>
            </a:extLst>
          </p:cNvPr>
          <p:cNvGrpSpPr/>
          <p:nvPr/>
        </p:nvGrpSpPr>
        <p:grpSpPr>
          <a:xfrm>
            <a:off x="602632" y="169298"/>
            <a:ext cx="3350126" cy="466127"/>
            <a:chOff x="793744" y="169299"/>
            <a:chExt cx="2157224" cy="300150"/>
          </a:xfrm>
        </p:grpSpPr>
        <p:pic>
          <p:nvPicPr>
            <p:cNvPr id="6" name="Picture 5">
              <a:extLst>
                <a:ext uri="{FF2B5EF4-FFF2-40B4-BE49-F238E27FC236}">
                  <a16:creationId xmlns:a16="http://schemas.microsoft.com/office/drawing/2014/main" id="{C04F6519-6ABC-A979-D43D-602B2ABA23BA}"/>
                </a:ext>
              </a:extLst>
            </p:cNvPr>
            <p:cNvPicPr>
              <a:picLocks noChangeAspect="1"/>
            </p:cNvPicPr>
            <p:nvPr/>
          </p:nvPicPr>
          <p:blipFill>
            <a:blip r:embed="rId4"/>
            <a:stretch>
              <a:fillRect/>
            </a:stretch>
          </p:blipFill>
          <p:spPr>
            <a:xfrm>
              <a:off x="2078861" y="169299"/>
              <a:ext cx="872107" cy="300150"/>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B598DEF3-2D0B-769A-4A51-41657AAF393B}"/>
                </a:ext>
              </a:extLst>
            </p:cNvPr>
            <p:cNvPicPr>
              <a:picLocks noChangeAspect="1"/>
            </p:cNvPicPr>
            <p:nvPr/>
          </p:nvPicPr>
          <p:blipFill>
            <a:blip r:embed="rId5"/>
            <a:stretch>
              <a:fillRect/>
            </a:stretch>
          </p:blipFill>
          <p:spPr>
            <a:xfrm>
              <a:off x="793744" y="296507"/>
              <a:ext cx="1022977" cy="134442"/>
            </a:xfrm>
            <a:prstGeom prst="rect">
              <a:avLst/>
            </a:prstGeom>
          </p:spPr>
        </p:pic>
      </p:grpSp>
      <p:cxnSp>
        <p:nvCxnSpPr>
          <p:cNvPr id="9" name="Straight Connector 8">
            <a:extLst>
              <a:ext uri="{FF2B5EF4-FFF2-40B4-BE49-F238E27FC236}">
                <a16:creationId xmlns:a16="http://schemas.microsoft.com/office/drawing/2014/main" id="{4E724AF7-8E14-F017-D12B-EBA5379121FB}"/>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818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6D9D4-D6BC-B137-4934-CC623498C91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481103-7ACC-716A-4EDF-9D9C5032349D}"/>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B50BCA7B-32CF-C7CB-6B6F-16D218C6D13E}"/>
              </a:ext>
            </a:extLst>
          </p:cNvPr>
          <p:cNvSpPr txBox="1">
            <a:spLocks/>
          </p:cNvSpPr>
          <p:nvPr/>
        </p:nvSpPr>
        <p:spPr>
          <a:xfrm>
            <a:off x="577019" y="2975579"/>
            <a:ext cx="354771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01</a:t>
            </a:r>
          </a:p>
        </p:txBody>
      </p:sp>
      <p:sp>
        <p:nvSpPr>
          <p:cNvPr id="2" name="Title 1">
            <a:extLst>
              <a:ext uri="{FF2B5EF4-FFF2-40B4-BE49-F238E27FC236}">
                <a16:creationId xmlns:a16="http://schemas.microsoft.com/office/drawing/2014/main" id="{BAC53D52-49AF-D8BC-3CC6-93FDFB91966D}"/>
              </a:ext>
            </a:extLst>
          </p:cNvPr>
          <p:cNvSpPr txBox="1">
            <a:spLocks/>
          </p:cNvSpPr>
          <p:nvPr/>
        </p:nvSpPr>
        <p:spPr>
          <a:xfrm>
            <a:off x="1737445" y="2975579"/>
            <a:ext cx="3547714" cy="6679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46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8" name="Slide Number Placeholder 3">
            <a:extLst>
              <a:ext uri="{FF2B5EF4-FFF2-40B4-BE49-F238E27FC236}">
                <a16:creationId xmlns:a16="http://schemas.microsoft.com/office/drawing/2014/main" id="{DB490A47-292F-9A2D-8D89-8EAE74865A15}"/>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id="{3B7E7CF2-305A-4E27-D4C5-A877C49B83F9}"/>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9B24DC1E-8AB6-DFCF-3B7A-4C55CE819BFD}"/>
              </a:ext>
            </a:extLst>
          </p:cNvPr>
          <p:cNvGrpSpPr/>
          <p:nvPr/>
        </p:nvGrpSpPr>
        <p:grpSpPr>
          <a:xfrm>
            <a:off x="602632" y="169298"/>
            <a:ext cx="3350126" cy="466127"/>
            <a:chOff x="793744" y="169299"/>
            <a:chExt cx="2157224" cy="300150"/>
          </a:xfrm>
        </p:grpSpPr>
        <p:pic>
          <p:nvPicPr>
            <p:cNvPr id="6" name="Picture 5">
              <a:extLst>
                <a:ext uri="{FF2B5EF4-FFF2-40B4-BE49-F238E27FC236}">
                  <a16:creationId xmlns:a16="http://schemas.microsoft.com/office/drawing/2014/main" id="{D4467A89-DB98-25BC-8F2E-54459A089B34}"/>
                </a:ext>
              </a:extLst>
            </p:cNvPr>
            <p:cNvPicPr>
              <a:picLocks noChangeAspect="1"/>
            </p:cNvPicPr>
            <p:nvPr/>
          </p:nvPicPr>
          <p:blipFill>
            <a:blip r:embed="rId3"/>
            <a:stretch>
              <a:fillRect/>
            </a:stretch>
          </p:blipFill>
          <p:spPr>
            <a:xfrm>
              <a:off x="2078861" y="169299"/>
              <a:ext cx="872107" cy="300150"/>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CAED24C1-1DDA-15AB-7011-E2C297F88093}"/>
                </a:ext>
              </a:extLst>
            </p:cNvPr>
            <p:cNvPicPr>
              <a:picLocks noChangeAspect="1"/>
            </p:cNvPicPr>
            <p:nvPr/>
          </p:nvPicPr>
          <p:blipFill>
            <a:blip r:embed="rId4"/>
            <a:stretch>
              <a:fillRect/>
            </a:stretch>
          </p:blipFill>
          <p:spPr>
            <a:xfrm>
              <a:off x="793744" y="296507"/>
              <a:ext cx="1022977" cy="134442"/>
            </a:xfrm>
            <a:prstGeom prst="rect">
              <a:avLst/>
            </a:prstGeom>
          </p:spPr>
        </p:pic>
      </p:grpSp>
      <p:cxnSp>
        <p:nvCxnSpPr>
          <p:cNvPr id="13" name="Straight Connector 12">
            <a:extLst>
              <a:ext uri="{FF2B5EF4-FFF2-40B4-BE49-F238E27FC236}">
                <a16:creationId xmlns:a16="http://schemas.microsoft.com/office/drawing/2014/main" id="{D3A5416E-63DD-8FDD-D3D0-DE237F479B82}"/>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527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flooded street with people walking through it&#10;&#10;AI-generated content may be incorrect.">
            <a:extLst>
              <a:ext uri="{FF2B5EF4-FFF2-40B4-BE49-F238E27FC236}">
                <a16:creationId xmlns:a16="http://schemas.microsoft.com/office/drawing/2014/main" id="{1AEC14B3-9E4A-1B18-AF8F-62D1FE620405}"/>
              </a:ext>
            </a:extLst>
          </p:cNvPr>
          <p:cNvPicPr>
            <a:picLocks noChangeAspect="1"/>
          </p:cNvPicPr>
          <p:nvPr/>
        </p:nvPicPr>
        <p:blipFill>
          <a:blip r:embed="rId3"/>
          <a:srcRect l="19397" t="5264" r="19485" b="5172"/>
          <a:stretch>
            <a:fillRect/>
          </a:stretch>
        </p:blipFill>
        <p:spPr>
          <a:xfrm>
            <a:off x="3117126" y="2694308"/>
            <a:ext cx="3260545" cy="2687699"/>
          </a:xfrm>
          <a:prstGeom prst="rect">
            <a:avLst/>
          </a:prstGeom>
        </p:spPr>
      </p:pic>
      <p:sp>
        <p:nvSpPr>
          <p:cNvPr id="27" name="Slide Number Placeholder 3">
            <a:extLst>
              <a:ext uri="{FF2B5EF4-FFF2-40B4-BE49-F238E27FC236}">
                <a16:creationId xmlns:a16="http://schemas.microsoft.com/office/drawing/2014/main" id="{5EB0CB09-3D9E-9EAF-41C7-E0C19B96A194}"/>
              </a:ext>
            </a:extLst>
          </p:cNvPr>
          <p:cNvSpPr txBox="1">
            <a:spLocks/>
          </p:cNvSpPr>
          <p:nvPr/>
        </p:nvSpPr>
        <p:spPr>
          <a:xfrm>
            <a:off x="11165661" y="6377803"/>
            <a:ext cx="540000" cy="144000"/>
          </a:xfrm>
          <a:prstGeom prst="rect">
            <a:avLst/>
          </a:prstGeom>
        </p:spPr>
        <p:txBody>
          <a:bodyPr vert="horz" lIns="0" tIns="0" rIns="0" bIns="0" rtlCol="0" anchor="b" anchorCtr="0"/>
          <a:lstStyle>
            <a:defPPr>
              <a:defRPr lang="en-US"/>
            </a:defPPr>
            <a:lvl1pPr marL="0" algn="r" defTabSz="914400" rtl="0" eaLnBrk="1" latinLnBrk="0" hangingPunct="1">
              <a:defRPr sz="900"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Box 31">
            <a:extLst>
              <a:ext uri="{FF2B5EF4-FFF2-40B4-BE49-F238E27FC236}">
                <a16:creationId xmlns:a16="http://schemas.microsoft.com/office/drawing/2014/main" id="{9764A2B9-1DA6-7C25-D458-8BC08967D7B6}"/>
              </a:ext>
            </a:extLst>
          </p:cNvPr>
          <p:cNvSpPr txBox="1"/>
          <p:nvPr/>
        </p:nvSpPr>
        <p:spPr>
          <a:xfrm>
            <a:off x="1519458" y="3368708"/>
            <a:ext cx="1512971"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Climate risk and extreme weather</a:t>
            </a:r>
          </a:p>
        </p:txBody>
      </p:sp>
      <p:sp>
        <p:nvSpPr>
          <p:cNvPr id="33" name="TextBox 32">
            <a:extLst>
              <a:ext uri="{FF2B5EF4-FFF2-40B4-BE49-F238E27FC236}">
                <a16:creationId xmlns:a16="http://schemas.microsoft.com/office/drawing/2014/main" id="{8386B969-6310-263A-4097-0A189CF2A901}"/>
              </a:ext>
            </a:extLst>
          </p:cNvPr>
          <p:cNvSpPr txBox="1"/>
          <p:nvPr/>
        </p:nvSpPr>
        <p:spPr>
          <a:xfrm>
            <a:off x="4951853" y="5721924"/>
            <a:ext cx="1517440" cy="64633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Need for decarbonisation models</a:t>
            </a:r>
          </a:p>
        </p:txBody>
      </p:sp>
      <p:sp>
        <p:nvSpPr>
          <p:cNvPr id="34" name="TextBox 33">
            <a:extLst>
              <a:ext uri="{FF2B5EF4-FFF2-40B4-BE49-F238E27FC236}">
                <a16:creationId xmlns:a16="http://schemas.microsoft.com/office/drawing/2014/main" id="{0A56CE66-4705-DF71-66AD-CD17F8F8DDE9}"/>
              </a:ext>
            </a:extLst>
          </p:cNvPr>
          <p:cNvSpPr txBox="1"/>
          <p:nvPr/>
        </p:nvSpPr>
        <p:spPr>
          <a:xfrm>
            <a:off x="10068508" y="5039727"/>
            <a:ext cx="1517440" cy="64633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Growing </a:t>
            </a:r>
            <a:b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geopolitical uncertainty</a:t>
            </a:r>
          </a:p>
        </p:txBody>
      </p:sp>
      <p:sp>
        <p:nvSpPr>
          <p:cNvPr id="37" name="TextBox 36">
            <a:extLst>
              <a:ext uri="{FF2B5EF4-FFF2-40B4-BE49-F238E27FC236}">
                <a16:creationId xmlns:a16="http://schemas.microsoft.com/office/drawing/2014/main" id="{464E4BB2-8A3C-32B3-D5AD-9F81F8406820}"/>
              </a:ext>
            </a:extLst>
          </p:cNvPr>
          <p:cNvSpPr txBox="1"/>
          <p:nvPr/>
        </p:nvSpPr>
        <p:spPr>
          <a:xfrm>
            <a:off x="3732657" y="2069131"/>
            <a:ext cx="151297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Regulations</a:t>
            </a:r>
          </a:p>
        </p:txBody>
      </p:sp>
      <p:sp>
        <p:nvSpPr>
          <p:cNvPr id="39" name="TextBox 38">
            <a:extLst>
              <a:ext uri="{FF2B5EF4-FFF2-40B4-BE49-F238E27FC236}">
                <a16:creationId xmlns:a16="http://schemas.microsoft.com/office/drawing/2014/main" id="{2ADED9BC-57C3-D11E-0665-B344C38B97AB}"/>
              </a:ext>
            </a:extLst>
          </p:cNvPr>
          <p:cNvSpPr txBox="1"/>
          <p:nvPr/>
        </p:nvSpPr>
        <p:spPr>
          <a:xfrm>
            <a:off x="10214627" y="1143256"/>
            <a:ext cx="1045619"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Adoption </a:t>
            </a:r>
            <a:b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of AI and digitalisation</a:t>
            </a:r>
          </a:p>
        </p:txBody>
      </p:sp>
      <p:sp>
        <p:nvSpPr>
          <p:cNvPr id="41" name="TextBox 40">
            <a:extLst>
              <a:ext uri="{FF2B5EF4-FFF2-40B4-BE49-F238E27FC236}">
                <a16:creationId xmlns:a16="http://schemas.microsoft.com/office/drawing/2014/main" id="{BFB28CCB-BB7E-E9F2-68F2-18DDDF389071}"/>
              </a:ext>
            </a:extLst>
          </p:cNvPr>
          <p:cNvSpPr txBox="1"/>
          <p:nvPr/>
        </p:nvSpPr>
        <p:spPr>
          <a:xfrm>
            <a:off x="563821" y="4951725"/>
            <a:ext cx="1512971"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The politicisation </a:t>
            </a:r>
            <a:b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of sustainability</a:t>
            </a:r>
          </a:p>
        </p:txBody>
      </p:sp>
      <p:pic>
        <p:nvPicPr>
          <p:cNvPr id="18" name="Picture 17" descr="A solar panel in a field&#10;&#10;AI-generated content may be incorrect.">
            <a:extLst>
              <a:ext uri="{FF2B5EF4-FFF2-40B4-BE49-F238E27FC236}">
                <a16:creationId xmlns:a16="http://schemas.microsoft.com/office/drawing/2014/main" id="{4C58F6CB-A86E-7305-63BF-33AF70E1B28F}"/>
              </a:ext>
            </a:extLst>
          </p:cNvPr>
          <p:cNvPicPr>
            <a:picLocks noChangeAspect="1"/>
          </p:cNvPicPr>
          <p:nvPr/>
        </p:nvPicPr>
        <p:blipFill>
          <a:blip r:embed="rId4"/>
          <a:srcRect l="61239" t="51490" r="2087" b="1199"/>
          <a:stretch>
            <a:fillRect/>
          </a:stretch>
        </p:blipFill>
        <p:spPr>
          <a:xfrm>
            <a:off x="6560915" y="4182986"/>
            <a:ext cx="2538191" cy="2185269"/>
          </a:xfrm>
          <a:prstGeom prst="rect">
            <a:avLst/>
          </a:prstGeom>
        </p:spPr>
      </p:pic>
      <p:pic>
        <p:nvPicPr>
          <p:cNvPr id="19" name="Picture 18" descr="A close-up of a person holding a string&#10;&#10;AI-generated content may be incorrect.">
            <a:extLst>
              <a:ext uri="{FF2B5EF4-FFF2-40B4-BE49-F238E27FC236}">
                <a16:creationId xmlns:a16="http://schemas.microsoft.com/office/drawing/2014/main" id="{A8957592-A196-74B1-089E-F99F74CD93FF}"/>
              </a:ext>
            </a:extLst>
          </p:cNvPr>
          <p:cNvPicPr>
            <a:picLocks noChangeAspect="1"/>
          </p:cNvPicPr>
          <p:nvPr/>
        </p:nvPicPr>
        <p:blipFill>
          <a:blip r:embed="rId5"/>
          <a:srcRect l="25636" b="18112"/>
          <a:stretch>
            <a:fillRect/>
          </a:stretch>
        </p:blipFill>
        <p:spPr>
          <a:xfrm>
            <a:off x="5357658" y="1681701"/>
            <a:ext cx="3209768" cy="2356384"/>
          </a:xfrm>
          <a:prstGeom prst="rect">
            <a:avLst/>
          </a:prstGeom>
        </p:spPr>
      </p:pic>
      <p:pic>
        <p:nvPicPr>
          <p:cNvPr id="20" name="Picture 19" descr="A group of children pouring water into a bowl&#10;&#10;AI-generated content may be incorrect.">
            <a:extLst>
              <a:ext uri="{FF2B5EF4-FFF2-40B4-BE49-F238E27FC236}">
                <a16:creationId xmlns:a16="http://schemas.microsoft.com/office/drawing/2014/main" id="{6FD6204D-CF9E-9976-FF53-C33DF389E2C3}"/>
              </a:ext>
            </a:extLst>
          </p:cNvPr>
          <p:cNvPicPr>
            <a:picLocks noChangeAspect="1"/>
          </p:cNvPicPr>
          <p:nvPr/>
        </p:nvPicPr>
        <p:blipFill>
          <a:blip r:embed="rId6"/>
          <a:srcRect l="10902" t="2314" r="10999" b="7016"/>
          <a:stretch>
            <a:fillRect/>
          </a:stretch>
        </p:blipFill>
        <p:spPr>
          <a:xfrm>
            <a:off x="8736820" y="2775291"/>
            <a:ext cx="2879415" cy="2228572"/>
          </a:xfrm>
          <a:prstGeom prst="rect">
            <a:avLst/>
          </a:prstGeom>
        </p:spPr>
      </p:pic>
      <p:pic>
        <p:nvPicPr>
          <p:cNvPr id="21" name="Picture 20" descr="A person in a lab coat and gloves&#10;&#10;AI-generated content may be incorrect.">
            <a:extLst>
              <a:ext uri="{FF2B5EF4-FFF2-40B4-BE49-F238E27FC236}">
                <a16:creationId xmlns:a16="http://schemas.microsoft.com/office/drawing/2014/main" id="{F7C8DBA3-4125-FB7A-53DD-6C4F34ED5FE5}"/>
              </a:ext>
            </a:extLst>
          </p:cNvPr>
          <p:cNvPicPr>
            <a:picLocks noChangeAspect="1"/>
          </p:cNvPicPr>
          <p:nvPr/>
        </p:nvPicPr>
        <p:blipFill>
          <a:blip r:embed="rId7"/>
          <a:srcRect t="15943" b="32694"/>
          <a:stretch>
            <a:fillRect/>
          </a:stretch>
        </p:blipFill>
        <p:spPr>
          <a:xfrm>
            <a:off x="7291639" y="450490"/>
            <a:ext cx="2825308" cy="2179900"/>
          </a:xfrm>
          <a:prstGeom prst="rect">
            <a:avLst/>
          </a:prstGeom>
        </p:spPr>
      </p:pic>
      <p:pic>
        <p:nvPicPr>
          <p:cNvPr id="44" name="Picture 43" descr="A person pushing a garbage bag&#10;&#10;AI-generated content may be incorrect.">
            <a:extLst>
              <a:ext uri="{FF2B5EF4-FFF2-40B4-BE49-F238E27FC236}">
                <a16:creationId xmlns:a16="http://schemas.microsoft.com/office/drawing/2014/main" id="{369B0135-8ABB-6527-D63F-5F90838A51DE}"/>
              </a:ext>
            </a:extLst>
          </p:cNvPr>
          <p:cNvPicPr>
            <a:picLocks noChangeAspect="1"/>
          </p:cNvPicPr>
          <p:nvPr/>
        </p:nvPicPr>
        <p:blipFill>
          <a:blip r:embed="rId8"/>
          <a:srcRect l="9812" r="17414" b="3516"/>
          <a:stretch>
            <a:fillRect/>
          </a:stretch>
        </p:blipFill>
        <p:spPr>
          <a:xfrm>
            <a:off x="2168763" y="4473994"/>
            <a:ext cx="2240674" cy="1975809"/>
          </a:xfrm>
          <a:prstGeom prst="rect">
            <a:avLst/>
          </a:prstGeom>
        </p:spPr>
      </p:pic>
      <p:sp>
        <p:nvSpPr>
          <p:cNvPr id="45" name="Date Placeholder 2">
            <a:extLst>
              <a:ext uri="{FF2B5EF4-FFF2-40B4-BE49-F238E27FC236}">
                <a16:creationId xmlns:a16="http://schemas.microsoft.com/office/drawing/2014/main" id="{25FC7FA8-AEEC-A941-6AC6-A838A515AB12}"/>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6" name="Title 1">
            <a:extLst>
              <a:ext uri="{FF2B5EF4-FFF2-40B4-BE49-F238E27FC236}">
                <a16:creationId xmlns:a16="http://schemas.microsoft.com/office/drawing/2014/main" id="{0E640D73-CF37-1B6B-0836-087B975D1DAF}"/>
              </a:ext>
            </a:extLst>
          </p:cNvPr>
          <p:cNvSpPr txBox="1">
            <a:spLocks/>
          </p:cNvSpPr>
          <p:nvPr/>
        </p:nvSpPr>
        <p:spPr>
          <a:xfrm>
            <a:off x="486339" y="1072528"/>
            <a:ext cx="3923098" cy="717059"/>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Global trends accelerate the need for systemic transformation of the fashion industry. </a:t>
            </a:r>
          </a:p>
        </p:txBody>
      </p:sp>
      <p:sp>
        <p:nvSpPr>
          <p:cNvPr id="47" name="TextBox 46">
            <a:extLst>
              <a:ext uri="{FF2B5EF4-FFF2-40B4-BE49-F238E27FC236}">
                <a16:creationId xmlns:a16="http://schemas.microsoft.com/office/drawing/2014/main" id="{3663F8BE-C7F3-CCDB-0F91-DFB5C6FE5A3B}"/>
              </a:ext>
            </a:extLst>
          </p:cNvPr>
          <p:cNvSpPr txBox="1"/>
          <p:nvPr/>
        </p:nvSpPr>
        <p:spPr>
          <a:xfrm>
            <a:off x="400104" y="297067"/>
            <a:ext cx="53349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The world is changing </a:t>
            </a:r>
          </a:p>
        </p:txBody>
      </p:sp>
    </p:spTree>
    <p:extLst>
      <p:ext uri="{BB962C8B-B14F-4D97-AF65-F5344CB8AC3E}">
        <p14:creationId xmlns:p14="http://schemas.microsoft.com/office/powerpoint/2010/main" val="1350720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3A8B1-4182-C91F-5AC0-57C1D4FCC78E}"/>
            </a:ext>
          </a:extLst>
        </p:cNvPr>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60771D7-3631-E569-E557-BA9F0D5CBDA6}"/>
              </a:ext>
            </a:extLst>
          </p:cNvPr>
          <p:cNvSpPr txBox="1">
            <a:spLocks/>
          </p:cNvSpPr>
          <p:nvPr/>
        </p:nvSpPr>
        <p:spPr>
          <a:xfrm>
            <a:off x="11165661" y="6377803"/>
            <a:ext cx="540000" cy="144000"/>
          </a:xfrm>
          <a:prstGeom prst="rect">
            <a:avLst/>
          </a:prstGeom>
        </p:spPr>
        <p:txBody>
          <a:bodyPr vert="horz" lIns="0" tIns="0" rIns="0" bIns="0" rtlCol="0" anchor="b" anchorCtr="0"/>
          <a:lstStyle>
            <a:defPPr>
              <a:defRPr lang="en-US"/>
            </a:defPPr>
            <a:lvl1pPr marL="0" algn="r" defTabSz="914400" rtl="0" eaLnBrk="1" latinLnBrk="0" hangingPunct="1">
              <a:defRPr sz="900"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60D2A506-F2A7-23C1-3922-14A2D577B087}"/>
              </a:ext>
            </a:extLst>
          </p:cNvPr>
          <p:cNvSpPr txBox="1"/>
          <p:nvPr/>
        </p:nvSpPr>
        <p:spPr>
          <a:xfrm>
            <a:off x="434616" y="4114061"/>
            <a:ext cx="2261134" cy="1015663"/>
          </a:xfrm>
          <a:prstGeom prst="rect">
            <a:avLst/>
          </a:prstGeom>
          <a:noFill/>
        </p:spPr>
        <p:txBody>
          <a:bodyPr wrap="square">
            <a:spAutoFit/>
          </a:bodyPr>
          <a:lstStyle/>
          <a:p>
            <a:pPr marL="0" marR="0" lvl="0" indent="0" algn="l" defTabSz="900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Biodiversity: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Cotton occupies approximately 2–3% of cropland, yet accounts for an estimated 10–20% of global insecticide use</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0181E2DA-84D1-799B-7E88-BF7961D1C4EC}"/>
              </a:ext>
            </a:extLst>
          </p:cNvPr>
          <p:cNvSpPr txBox="1"/>
          <p:nvPr/>
        </p:nvSpPr>
        <p:spPr>
          <a:xfrm>
            <a:off x="2707326" y="4114061"/>
            <a:ext cx="2129893" cy="830997"/>
          </a:xfrm>
          <a:prstGeom prst="rect">
            <a:avLst/>
          </a:prstGeom>
          <a:noFill/>
        </p:spPr>
        <p:txBody>
          <a:bodyPr wrap="square">
            <a:spAutoFit/>
          </a:bodyPr>
          <a:lstStyle/>
          <a:p>
            <a:pPr marL="0" marR="0" lvl="0" indent="0" algn="l" defTabSz="900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Ocean: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Synthetic textile laundering is a major driver for microplastic pollution in the world's ocean</a:t>
            </a:r>
            <a:r>
              <a:rPr kumimoji="0" lang="en-GB"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3" name="TextBox 12">
            <a:extLst>
              <a:ext uri="{FF2B5EF4-FFF2-40B4-BE49-F238E27FC236}">
                <a16:creationId xmlns:a16="http://schemas.microsoft.com/office/drawing/2014/main" id="{D96B2145-2D0B-A4E6-B106-910DB37C5B71}"/>
              </a:ext>
            </a:extLst>
          </p:cNvPr>
          <p:cNvSpPr txBox="1"/>
          <p:nvPr/>
        </p:nvSpPr>
        <p:spPr>
          <a:xfrm>
            <a:off x="4986908" y="4114061"/>
            <a:ext cx="2129892" cy="646331"/>
          </a:xfrm>
          <a:prstGeom prst="rect">
            <a:avLst/>
          </a:prstGeom>
          <a:noFill/>
        </p:spPr>
        <p:txBody>
          <a:bodyPr wrap="square">
            <a:spAutoFit/>
          </a:bodyPr>
          <a:lstStyle/>
          <a:p>
            <a:pPr marL="0" marR="0" lvl="0" indent="0" algn="l" defTabSz="900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Water: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Fashion and textile sector is one of the largest users of freshwater</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GB"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336C6786-D356-85F1-CAA6-EA126BB1DC95}"/>
              </a:ext>
            </a:extLst>
          </p:cNvPr>
          <p:cNvSpPr txBox="1"/>
          <p:nvPr/>
        </p:nvSpPr>
        <p:spPr>
          <a:xfrm>
            <a:off x="9541823" y="4114061"/>
            <a:ext cx="2260443" cy="646331"/>
          </a:xfrm>
          <a:prstGeom prst="rect">
            <a:avLst/>
          </a:prstGeom>
          <a:noFill/>
        </p:spPr>
        <p:txBody>
          <a:bodyPr wrap="square">
            <a:spAutoFit/>
          </a:bodyPr>
          <a:lstStyle/>
          <a:p>
            <a:pPr marL="0" marR="0" lvl="0" indent="0" algn="l" defTabSz="900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Land: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Apparel supply chains are linked to soil degradation and habitat loss</a:t>
            </a:r>
            <a:r>
              <a:rPr kumimoji="0" lang="en-GB" sz="1200" b="0" i="0" u="none" strike="noStrike" kern="1200" cap="none" spc="0" normalizeH="0" baseline="3000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5</a:t>
            </a:r>
          </a:p>
        </p:txBody>
      </p:sp>
      <p:sp>
        <p:nvSpPr>
          <p:cNvPr id="15" name="TextBox 14">
            <a:extLst>
              <a:ext uri="{FF2B5EF4-FFF2-40B4-BE49-F238E27FC236}">
                <a16:creationId xmlns:a16="http://schemas.microsoft.com/office/drawing/2014/main" id="{1B226B37-4C93-26AF-0EE2-B378DA0FB6F6}"/>
              </a:ext>
            </a:extLst>
          </p:cNvPr>
          <p:cNvSpPr txBox="1"/>
          <p:nvPr/>
        </p:nvSpPr>
        <p:spPr>
          <a:xfrm>
            <a:off x="7266489" y="4121409"/>
            <a:ext cx="2106511" cy="646331"/>
          </a:xfrm>
          <a:prstGeom prst="rect">
            <a:avLst/>
          </a:prstGeom>
          <a:noFill/>
        </p:spPr>
        <p:txBody>
          <a:bodyPr wrap="square">
            <a:spAutoFit/>
          </a:bodyPr>
          <a:lstStyle/>
          <a:p>
            <a:pPr marL="0" marR="0" lvl="0" indent="0" algn="l" defTabSz="900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Climate: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textile industry accounts for around 2-8% of global emissions</a:t>
            </a:r>
            <a:r>
              <a:rPr kumimoji="0" lang="en-GB" sz="1200" b="0" i="0" u="none" strike="noStrike" kern="1200" cap="none" spc="0" normalizeH="0" baseline="3000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4</a:t>
            </a:r>
          </a:p>
        </p:txBody>
      </p:sp>
      <p:sp>
        <p:nvSpPr>
          <p:cNvPr id="16" name="TextBox 15">
            <a:extLst>
              <a:ext uri="{FF2B5EF4-FFF2-40B4-BE49-F238E27FC236}">
                <a16:creationId xmlns:a16="http://schemas.microsoft.com/office/drawing/2014/main" id="{21225E8B-C06D-7A75-FB71-A292D0B7B653}"/>
              </a:ext>
            </a:extLst>
          </p:cNvPr>
          <p:cNvSpPr txBox="1"/>
          <p:nvPr/>
        </p:nvSpPr>
        <p:spPr>
          <a:xfrm>
            <a:off x="903227" y="5480613"/>
            <a:ext cx="6068504" cy="5235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create lasting change,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climate and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sustainable shift must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paired with a just transition that considers who bears the costs and who benefits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B45C7745-C494-622A-4721-61CF93F2977B}"/>
              </a:ext>
            </a:extLst>
          </p:cNvPr>
          <p:cNvPicPr>
            <a:picLocks noChangeAspect="1"/>
          </p:cNvPicPr>
          <p:nvPr/>
        </p:nvPicPr>
        <p:blipFill>
          <a:blip r:embed="rId2"/>
          <a:srcRect l="60283" t="10900" r="36681" b="84127"/>
          <a:stretch>
            <a:fillRect/>
          </a:stretch>
        </p:blipFill>
        <p:spPr>
          <a:xfrm>
            <a:off x="399662" y="5483061"/>
            <a:ext cx="568124" cy="523564"/>
          </a:xfrm>
          <a:prstGeom prst="rect">
            <a:avLst/>
          </a:prstGeom>
        </p:spPr>
      </p:pic>
      <p:sp>
        <p:nvSpPr>
          <p:cNvPr id="22" name="TextBox 21">
            <a:extLst>
              <a:ext uri="{FF2B5EF4-FFF2-40B4-BE49-F238E27FC236}">
                <a16:creationId xmlns:a16="http://schemas.microsoft.com/office/drawing/2014/main" id="{EB12A926-E40E-046D-38D7-646E8D377F76}"/>
              </a:ext>
            </a:extLst>
          </p:cNvPr>
          <p:cNvSpPr txBox="1"/>
          <p:nvPr/>
        </p:nvSpPr>
        <p:spPr>
          <a:xfrm>
            <a:off x="497956" y="6336016"/>
            <a:ext cx="8265341" cy="227573"/>
          </a:xfrm>
          <a:prstGeom prst="rect">
            <a:avLst/>
          </a:prstGeom>
          <a:noFill/>
        </p:spPr>
        <p:txBody>
          <a:bodyPr wrap="square" lIns="0" tIns="0" rIns="0" bIns="0" rtlCol="0" anchor="ctr">
            <a:noAutofit/>
          </a:bodyPr>
          <a:lstStyle/>
          <a:p>
            <a:pPr marL="0" marR="0" lvl="0" indent="0" algn="l" defTabSz="225048" rtl="0" eaLnBrk="1" fontAlgn="auto" latinLnBrk="0" hangingPunct="1">
              <a:lnSpc>
                <a:spcPct val="100000"/>
              </a:lnSpc>
              <a:spcBef>
                <a:spcPts val="0"/>
              </a:spcBef>
              <a:spcAft>
                <a:spcPts val="1182"/>
              </a:spcAft>
              <a:buClrTx/>
              <a:buSzTx/>
              <a:buFontTx/>
              <a:buNone/>
              <a:tabLst/>
              <a:defRPr/>
            </a:pP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Sources 1 |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3">
                  <a:extLst>
                    <a:ext uri="{A12FA001-AC4F-418D-AE19-62706E023703}">
                      <ahyp:hlinkClr xmlns:ahyp="http://schemas.microsoft.com/office/drawing/2018/hyperlinkcolor" val="tx"/>
                    </a:ext>
                  </a:extLst>
                </a:hlinkClick>
              </a:rPr>
              <a:t>FAO</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 ;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4">
                  <a:extLst>
                    <a:ext uri="{A12FA001-AC4F-418D-AE19-62706E023703}">
                      <ahyp:hlinkClr xmlns:ahyp="http://schemas.microsoft.com/office/drawing/2018/hyperlinkcolor" val="tx"/>
                    </a:ext>
                  </a:extLst>
                </a:hlinkClick>
              </a:rPr>
              <a:t>United Nations Environment program (UNEP) “Sustainability and Circularar Textiles”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5">
                  <a:extLst>
                    <a:ext uri="{A12FA001-AC4F-418D-AE19-62706E023703}">
                      <ahyp:hlinkClr xmlns:ahyp="http://schemas.microsoft.com/office/drawing/2018/hyperlinkcolor" val="tx"/>
                    </a:ext>
                  </a:extLst>
                </a:hlinkClick>
              </a:rPr>
              <a:t>Better Cotton Initiative (BCI)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2 |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6">
                  <a:extLst>
                    <a:ext uri="{A12FA001-AC4F-418D-AE19-62706E023703}">
                      <ahyp:hlinkClr xmlns:ahyp="http://schemas.microsoft.com/office/drawing/2018/hyperlinkcolor" val="tx"/>
                    </a:ext>
                  </a:extLst>
                </a:hlinkClick>
              </a:rPr>
              <a:t>OECD “</a:t>
            </a:r>
            <a:r>
              <a:rPr kumimoji="0" lang="en-US"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Policy Scenarios for Eliminating Plastic Pollution by 2040”</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6">
                  <a:extLst>
                    <a:ext uri="{A12FA001-AC4F-418D-AE19-62706E023703}">
                      <ahyp:hlinkClr xmlns:ahyp="http://schemas.microsoft.com/office/drawing/2018/hyperlinkcolor" val="tx"/>
                    </a:ext>
                  </a:extLst>
                </a:hlinkClick>
              </a:rPr>
              <a:t>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 3&amp;4 | </a:t>
            </a:r>
            <a:r>
              <a:rPr kumimoji="0" lang="fr-FR"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7">
                  <a:extLst>
                    <a:ext uri="{A12FA001-AC4F-418D-AE19-62706E023703}">
                      <ahyp:hlinkClr xmlns:ahyp="http://schemas.microsoft.com/office/drawing/2018/hyperlinkcolor" val="tx"/>
                    </a:ext>
                  </a:extLst>
                </a:hlinkClick>
              </a:rPr>
              <a:t>United Nations Environment Programme (UNEP)</a:t>
            </a:r>
            <a:r>
              <a:rPr kumimoji="0" lang="fr-FR"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4 | </a:t>
            </a:r>
            <a:r>
              <a:rPr kumimoji="0" lang="en-US"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hlinkClick r:id="rId8">
                  <a:extLst>
                    <a:ext uri="{A12FA001-AC4F-418D-AE19-62706E023703}">
                      <ahyp:hlinkClr xmlns:ahyp="http://schemas.microsoft.com/office/drawing/2018/hyperlinkcolor" val="tx"/>
                    </a:ext>
                  </a:extLst>
                </a:hlinkClick>
              </a:rPr>
              <a:t>Apparel Impact Institute Annual Report</a:t>
            </a:r>
            <a:r>
              <a:rPr kumimoji="0" lang="en-US"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rPr>
              <a:t> 5 | </a:t>
            </a:r>
            <a:r>
              <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United Nations Convention to Combat Desertification (UNCCD) “Fashion &amp; Land”</a:t>
            </a:r>
            <a:endParaRPr kumimoji="0" lang="en-GB" sz="75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sym typeface="Graphik Light"/>
            </a:endParaRPr>
          </a:p>
        </p:txBody>
      </p:sp>
      <p:pic>
        <p:nvPicPr>
          <p:cNvPr id="17" name="Picture 16" descr="A person putting a white towel into a washing machine&#10;&#10;AI-generated content may be incorrect.">
            <a:extLst>
              <a:ext uri="{FF2B5EF4-FFF2-40B4-BE49-F238E27FC236}">
                <a16:creationId xmlns:a16="http://schemas.microsoft.com/office/drawing/2014/main" id="{896602CE-F09A-DB09-CD8D-9E20A97A04B0}"/>
              </a:ext>
            </a:extLst>
          </p:cNvPr>
          <p:cNvPicPr>
            <a:picLocks noChangeAspect="1"/>
          </p:cNvPicPr>
          <p:nvPr/>
        </p:nvPicPr>
        <p:blipFill>
          <a:blip r:embed="rId10"/>
          <a:srcRect l="1" t="-1" r="2918" b="17322"/>
          <a:stretch>
            <a:fillRect/>
          </a:stretch>
        </p:blipFill>
        <p:spPr>
          <a:xfrm>
            <a:off x="5069017" y="1301665"/>
            <a:ext cx="2129204" cy="2720049"/>
          </a:xfrm>
          <a:prstGeom prst="rect">
            <a:avLst/>
          </a:prstGeom>
        </p:spPr>
      </p:pic>
      <p:pic>
        <p:nvPicPr>
          <p:cNvPr id="24" name="Picture 23" descr="A person's hand holding dirt&#10;&#10;AI-generated content may be incorrect.">
            <a:extLst>
              <a:ext uri="{FF2B5EF4-FFF2-40B4-BE49-F238E27FC236}">
                <a16:creationId xmlns:a16="http://schemas.microsoft.com/office/drawing/2014/main" id="{CA932FCA-6B65-C5CA-7FC3-F28C4F84C2A7}"/>
              </a:ext>
            </a:extLst>
          </p:cNvPr>
          <p:cNvPicPr>
            <a:picLocks noChangeAspect="1"/>
          </p:cNvPicPr>
          <p:nvPr/>
        </p:nvPicPr>
        <p:blipFill>
          <a:blip r:embed="rId11"/>
          <a:srcRect l="46484" r="10277" b="15972"/>
          <a:stretch>
            <a:fillRect/>
          </a:stretch>
        </p:blipFill>
        <p:spPr>
          <a:xfrm>
            <a:off x="9627493" y="1304411"/>
            <a:ext cx="2095126" cy="2717303"/>
          </a:xfrm>
          <a:prstGeom prst="rect">
            <a:avLst/>
          </a:prstGeom>
        </p:spPr>
      </p:pic>
      <p:pic>
        <p:nvPicPr>
          <p:cNvPr id="33" name="Picture 32" descr="A person picking up a cotton plant&#10;&#10;AI-generated content may be incorrect.">
            <a:extLst>
              <a:ext uri="{FF2B5EF4-FFF2-40B4-BE49-F238E27FC236}">
                <a16:creationId xmlns:a16="http://schemas.microsoft.com/office/drawing/2014/main" id="{2446CF53-9277-87EB-B491-2A48E7A16685}"/>
              </a:ext>
            </a:extLst>
          </p:cNvPr>
          <p:cNvPicPr>
            <a:picLocks noChangeAspect="1"/>
          </p:cNvPicPr>
          <p:nvPr/>
        </p:nvPicPr>
        <p:blipFill>
          <a:blip r:embed="rId12"/>
          <a:srcRect l="17967" t="-1" r="28583" b="7855"/>
          <a:stretch>
            <a:fillRect/>
          </a:stretch>
        </p:blipFill>
        <p:spPr>
          <a:xfrm>
            <a:off x="526531" y="1299217"/>
            <a:ext cx="2101601" cy="2717303"/>
          </a:xfrm>
          <a:prstGeom prst="rect">
            <a:avLst/>
          </a:prstGeom>
        </p:spPr>
      </p:pic>
      <p:pic>
        <p:nvPicPr>
          <p:cNvPr id="36" name="Picture 35" descr="A room with many sewing machines&#10;&#10;AI-generated content may be incorrect.">
            <a:extLst>
              <a:ext uri="{FF2B5EF4-FFF2-40B4-BE49-F238E27FC236}">
                <a16:creationId xmlns:a16="http://schemas.microsoft.com/office/drawing/2014/main" id="{9DB59E42-7F17-D099-B5D7-56814E473DE5}"/>
              </a:ext>
            </a:extLst>
          </p:cNvPr>
          <p:cNvPicPr>
            <a:picLocks noChangeAspect="1"/>
          </p:cNvPicPr>
          <p:nvPr/>
        </p:nvPicPr>
        <p:blipFill>
          <a:blip r:embed="rId13"/>
          <a:srcRect l="3178" r="55311" b="19774"/>
          <a:stretch>
            <a:fillRect/>
          </a:stretch>
        </p:blipFill>
        <p:spPr>
          <a:xfrm>
            <a:off x="7359486" y="1299217"/>
            <a:ext cx="2106744" cy="2717303"/>
          </a:xfrm>
          <a:prstGeom prst="rect">
            <a:avLst/>
          </a:prstGeom>
        </p:spPr>
      </p:pic>
      <p:pic>
        <p:nvPicPr>
          <p:cNvPr id="39" name="Picture 38" descr="Plastic bottles in a net&#10;&#10;AI-generated content may be incorrect.">
            <a:extLst>
              <a:ext uri="{FF2B5EF4-FFF2-40B4-BE49-F238E27FC236}">
                <a16:creationId xmlns:a16="http://schemas.microsoft.com/office/drawing/2014/main" id="{F31C01AA-4C20-39C4-DB15-934248B19A3A}"/>
              </a:ext>
            </a:extLst>
          </p:cNvPr>
          <p:cNvPicPr>
            <a:picLocks noChangeAspect="1"/>
          </p:cNvPicPr>
          <p:nvPr/>
        </p:nvPicPr>
        <p:blipFill>
          <a:blip r:embed="rId14"/>
          <a:srcRect l="6507" t="-1" r="44308" b="3718"/>
          <a:stretch>
            <a:fillRect/>
          </a:stretch>
        </p:blipFill>
        <p:spPr>
          <a:xfrm>
            <a:off x="2789395" y="1299217"/>
            <a:ext cx="2082181" cy="2717303"/>
          </a:xfrm>
          <a:prstGeom prst="rect">
            <a:avLst/>
          </a:prstGeom>
        </p:spPr>
      </p:pic>
      <p:sp>
        <p:nvSpPr>
          <p:cNvPr id="40" name="TextBox 39">
            <a:extLst>
              <a:ext uri="{FF2B5EF4-FFF2-40B4-BE49-F238E27FC236}">
                <a16:creationId xmlns:a16="http://schemas.microsoft.com/office/drawing/2014/main" id="{CF196507-DCDD-BD9A-D46E-90CE29EAC1CC}"/>
              </a:ext>
            </a:extLst>
          </p:cNvPr>
          <p:cNvSpPr txBox="1"/>
          <p:nvPr/>
        </p:nvSpPr>
        <p:spPr>
          <a:xfrm>
            <a:off x="434387" y="350650"/>
            <a:ext cx="95877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urgent need for a climate and</a:t>
            </a: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sustainable shift at scale in the fashion industry</a:t>
            </a:r>
          </a:p>
        </p:txBody>
      </p:sp>
    </p:spTree>
    <p:extLst>
      <p:ext uri="{BB962C8B-B14F-4D97-AF65-F5344CB8AC3E}">
        <p14:creationId xmlns:p14="http://schemas.microsoft.com/office/powerpoint/2010/main" val="34951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C5C9B6-C2F0-328F-96BC-0A694E3AAC0C}"/>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5" name="Rounded Rectangle 4">
            <a:extLst>
              <a:ext uri="{FF2B5EF4-FFF2-40B4-BE49-F238E27FC236}">
                <a16:creationId xmlns:a16="http://schemas.microsoft.com/office/drawing/2014/main" id="{B6AB8024-BD8C-5E7D-D2EF-5170BB86282B}"/>
              </a:ext>
            </a:extLst>
          </p:cNvPr>
          <p:cNvSpPr/>
          <p:nvPr/>
        </p:nvSpPr>
        <p:spPr>
          <a:xfrm>
            <a:off x="7932272" y="1358125"/>
            <a:ext cx="3888711" cy="463356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2" name="Rounded Rectangle 21">
            <a:extLst>
              <a:ext uri="{FF2B5EF4-FFF2-40B4-BE49-F238E27FC236}">
                <a16:creationId xmlns:a16="http://schemas.microsoft.com/office/drawing/2014/main" id="{71F846D7-A090-7600-7262-9744716D5091}"/>
              </a:ext>
            </a:extLst>
          </p:cNvPr>
          <p:cNvSpPr/>
          <p:nvPr/>
        </p:nvSpPr>
        <p:spPr>
          <a:xfrm>
            <a:off x="5431443" y="1358125"/>
            <a:ext cx="2367515" cy="463356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25" name="TextBox 24">
            <a:extLst>
              <a:ext uri="{FF2B5EF4-FFF2-40B4-BE49-F238E27FC236}">
                <a16:creationId xmlns:a16="http://schemas.microsoft.com/office/drawing/2014/main" id="{5ED0C9B0-6544-88EE-5000-2C4ECBA2F409}"/>
              </a:ext>
            </a:extLst>
          </p:cNvPr>
          <p:cNvSpPr txBox="1"/>
          <p:nvPr/>
        </p:nvSpPr>
        <p:spPr>
          <a:xfrm>
            <a:off x="5624699" y="2445266"/>
            <a:ext cx="199023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Insights are translated into adjusted targets, processes, and partnerships, enabling day-to-day decisions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to align with long-term goals and gradually shape how the system behaves.</a:t>
            </a:r>
          </a:p>
        </p:txBody>
      </p:sp>
      <p:sp>
        <p:nvSpPr>
          <p:cNvPr id="29" name="TextBox 28">
            <a:extLst>
              <a:ext uri="{FF2B5EF4-FFF2-40B4-BE49-F238E27FC236}">
                <a16:creationId xmlns:a16="http://schemas.microsoft.com/office/drawing/2014/main" id="{69B56F79-AF62-6155-F09A-DCB0A13271B7}"/>
              </a:ext>
            </a:extLst>
          </p:cNvPr>
          <p:cNvSpPr txBox="1"/>
          <p:nvPr/>
        </p:nvSpPr>
        <p:spPr>
          <a:xfrm>
            <a:off x="5604515" y="1646175"/>
            <a:ext cx="158752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Doing</a:t>
            </a:r>
          </a:p>
        </p:txBody>
      </p:sp>
      <p:sp>
        <p:nvSpPr>
          <p:cNvPr id="45" name="TextBox 44">
            <a:extLst>
              <a:ext uri="{FF2B5EF4-FFF2-40B4-BE49-F238E27FC236}">
                <a16:creationId xmlns:a16="http://schemas.microsoft.com/office/drawing/2014/main" id="{8C2FD508-384C-3D82-3440-0546E0912E97}"/>
              </a:ext>
            </a:extLst>
          </p:cNvPr>
          <p:cNvSpPr txBox="1"/>
          <p:nvPr/>
        </p:nvSpPr>
        <p:spPr>
          <a:xfrm>
            <a:off x="8339935" y="1650458"/>
            <a:ext cx="283763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Systemic Change</a:t>
            </a:r>
          </a:p>
        </p:txBody>
      </p:sp>
      <p:sp>
        <p:nvSpPr>
          <p:cNvPr id="48" name="TextBox 47">
            <a:extLst>
              <a:ext uri="{FF2B5EF4-FFF2-40B4-BE49-F238E27FC236}">
                <a16:creationId xmlns:a16="http://schemas.microsoft.com/office/drawing/2014/main" id="{CE2D611D-F73C-51F7-A8FD-9A8A40DF06B1}"/>
              </a:ext>
            </a:extLst>
          </p:cNvPr>
          <p:cNvSpPr txBox="1"/>
          <p:nvPr/>
        </p:nvSpPr>
        <p:spPr>
          <a:xfrm>
            <a:off x="9006599" y="2203738"/>
            <a:ext cx="2109873" cy="830997"/>
          </a:xfrm>
          <a:prstGeom prst="rect">
            <a:avLst/>
          </a:prstGeom>
          <a:noFill/>
        </p:spPr>
        <p:txBody>
          <a:bodyPr wrap="square">
            <a:spAutoFit/>
          </a:bodyPr>
          <a:lstStyle/>
          <a:p>
            <a:pPr marL="0" marR="0" lvl="0" indent="0" algn="l" defTabSz="550361" rtl="0" eaLnBrk="1" fontAlgn="auto" latinLnBrk="0" hangingPunct="1">
              <a:lnSpc>
                <a:spcPct val="100000"/>
              </a:lnSpc>
              <a:spcBef>
                <a:spcPts val="153"/>
              </a:spcBef>
              <a:spcAft>
                <a:spcPts val="542"/>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Long-term, holistic change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instead of quick-fixes in silos.</a:t>
            </a:r>
          </a:p>
        </p:txBody>
      </p:sp>
      <p:sp>
        <p:nvSpPr>
          <p:cNvPr id="54" name="TextBox 53">
            <a:extLst>
              <a:ext uri="{FF2B5EF4-FFF2-40B4-BE49-F238E27FC236}">
                <a16:creationId xmlns:a16="http://schemas.microsoft.com/office/drawing/2014/main" id="{54D11A17-C77B-00E4-C978-AA4CE8A9F5E7}"/>
              </a:ext>
            </a:extLst>
          </p:cNvPr>
          <p:cNvSpPr txBox="1"/>
          <p:nvPr/>
        </p:nvSpPr>
        <p:spPr>
          <a:xfrm>
            <a:off x="8986489" y="3247677"/>
            <a:ext cx="2337122" cy="1077218"/>
          </a:xfrm>
          <a:prstGeom prst="rect">
            <a:avLst/>
          </a:prstGeom>
          <a:noFill/>
        </p:spPr>
        <p:txBody>
          <a:bodyPr wrap="square">
            <a:spAutoFit/>
          </a:bodyPr>
          <a:lstStyle/>
          <a:p>
            <a:pPr marL="0" marR="0" lvl="0" indent="0" algn="l" defTabSz="550361" rtl="0" eaLnBrk="1" fontAlgn="auto" latinLnBrk="0" hangingPunct="1">
              <a:lnSpc>
                <a:spcPct val="100000"/>
              </a:lnSpc>
              <a:spcBef>
                <a:spcPts val="153"/>
              </a:spcBef>
              <a:spcAft>
                <a:spcPts val="542"/>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Confronting and resolving root causes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instead of reinforcing biases and fallacies.</a:t>
            </a:r>
          </a:p>
        </p:txBody>
      </p:sp>
      <p:sp>
        <p:nvSpPr>
          <p:cNvPr id="56" name="TextBox 55">
            <a:extLst>
              <a:ext uri="{FF2B5EF4-FFF2-40B4-BE49-F238E27FC236}">
                <a16:creationId xmlns:a16="http://schemas.microsoft.com/office/drawing/2014/main" id="{6F9CD48A-6C60-8F16-35B1-8F90E0024125}"/>
              </a:ext>
            </a:extLst>
          </p:cNvPr>
          <p:cNvSpPr txBox="1"/>
          <p:nvPr/>
        </p:nvSpPr>
        <p:spPr>
          <a:xfrm>
            <a:off x="8975803" y="4476833"/>
            <a:ext cx="2538239" cy="1077218"/>
          </a:xfrm>
          <a:prstGeom prst="rect">
            <a:avLst/>
          </a:prstGeom>
          <a:noFill/>
        </p:spPr>
        <p:txBody>
          <a:bodyPr wrap="square">
            <a:spAutoFit/>
          </a:bodyPr>
          <a:lstStyle/>
          <a:p>
            <a:pPr marL="0" marR="0" lvl="0" indent="0" algn="l" defTabSz="550361" rtl="0" eaLnBrk="1" fontAlgn="auto" latinLnBrk="0" hangingPunct="1">
              <a:lnSpc>
                <a:spcPct val="100000"/>
              </a:lnSpc>
              <a:spcBef>
                <a:spcPts val="153"/>
              </a:spcBef>
              <a:spcAft>
                <a:spcPts val="542"/>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Wingdings" panose="05000000000000000000" pitchFamily="2" charset="2"/>
              </a:rPr>
              <a:t>Prioritising high impact action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without ignoring the effect of changes in other parts of the system.</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endParaRPr>
          </a:p>
        </p:txBody>
      </p:sp>
      <p:sp>
        <p:nvSpPr>
          <p:cNvPr id="60" name="TextBox 59">
            <a:extLst>
              <a:ext uri="{FF2B5EF4-FFF2-40B4-BE49-F238E27FC236}">
                <a16:creationId xmlns:a16="http://schemas.microsoft.com/office/drawing/2014/main" id="{9F172300-B18D-9678-3525-1517A332B9F2}"/>
              </a:ext>
            </a:extLst>
          </p:cNvPr>
          <p:cNvSpPr txBox="1"/>
          <p:nvPr/>
        </p:nvSpPr>
        <p:spPr>
          <a:xfrm>
            <a:off x="5623114" y="2046225"/>
            <a:ext cx="2230354"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Becoming a changemaker</a:t>
            </a:r>
          </a:p>
        </p:txBody>
      </p:sp>
      <p:grpSp>
        <p:nvGrpSpPr>
          <p:cNvPr id="120" name="Group 119">
            <a:extLst>
              <a:ext uri="{FF2B5EF4-FFF2-40B4-BE49-F238E27FC236}">
                <a16:creationId xmlns:a16="http://schemas.microsoft.com/office/drawing/2014/main" id="{1689E175-8762-91DF-F578-2E2F3FE487B1}"/>
              </a:ext>
            </a:extLst>
          </p:cNvPr>
          <p:cNvGrpSpPr/>
          <p:nvPr/>
        </p:nvGrpSpPr>
        <p:grpSpPr>
          <a:xfrm>
            <a:off x="8420960" y="2282620"/>
            <a:ext cx="471398" cy="448168"/>
            <a:chOff x="8587638" y="1919145"/>
            <a:chExt cx="471398" cy="448168"/>
          </a:xfrm>
        </p:grpSpPr>
        <p:sp>
          <p:nvSpPr>
            <p:cNvPr id="110" name="Oval 109">
              <a:extLst>
                <a:ext uri="{FF2B5EF4-FFF2-40B4-BE49-F238E27FC236}">
                  <a16:creationId xmlns:a16="http://schemas.microsoft.com/office/drawing/2014/main" id="{84543843-F29B-43F9-BB37-F72E6DD54678}"/>
                </a:ext>
              </a:extLst>
            </p:cNvPr>
            <p:cNvSpPr/>
            <p:nvPr/>
          </p:nvSpPr>
          <p:spPr>
            <a:xfrm>
              <a:off x="8587638" y="1919145"/>
              <a:ext cx="448168" cy="4481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19" name="TextBox 118">
              <a:extLst>
                <a:ext uri="{FF2B5EF4-FFF2-40B4-BE49-F238E27FC236}">
                  <a16:creationId xmlns:a16="http://schemas.microsoft.com/office/drawing/2014/main" id="{F117DC3C-ABEA-F3C7-52A7-F47B56C4B1CB}"/>
                </a:ext>
              </a:extLst>
            </p:cNvPr>
            <p:cNvSpPr txBox="1"/>
            <p:nvPr/>
          </p:nvSpPr>
          <p:spPr>
            <a:xfrm>
              <a:off x="8587853" y="1977255"/>
              <a:ext cx="471183" cy="307777"/>
            </a:xfrm>
            <a:prstGeom prst="rect">
              <a:avLst/>
            </a:prstGeom>
            <a:noFill/>
          </p:spPr>
          <p:txBody>
            <a:bodyPr wrap="square">
              <a:spAutoFit/>
            </a:bodyPr>
            <a:lstStyle/>
            <a:p>
              <a:pPr marL="0" marR="0" lvl="0" indent="0" algn="ctr" defTabSz="550361" rtl="0" eaLnBrk="1" fontAlgn="auto" latinLnBrk="0" hangingPunct="1">
                <a:lnSpc>
                  <a:spcPct val="100000"/>
                </a:lnSpc>
                <a:spcBef>
                  <a:spcPts val="153"/>
                </a:spcBef>
                <a:spcAft>
                  <a:spcPts val="542"/>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Semibold"/>
                </a:rPr>
                <a:t>01</a:t>
              </a:r>
              <a:endParaRPr kumimoji="0" lang="en-GB" sz="1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Semibold"/>
              </a:endParaRPr>
            </a:p>
          </p:txBody>
        </p:sp>
      </p:grpSp>
      <p:grpSp>
        <p:nvGrpSpPr>
          <p:cNvPr id="121" name="Group 120">
            <a:extLst>
              <a:ext uri="{FF2B5EF4-FFF2-40B4-BE49-F238E27FC236}">
                <a16:creationId xmlns:a16="http://schemas.microsoft.com/office/drawing/2014/main" id="{96AFBA57-3458-3CB1-3657-2873D509B336}"/>
              </a:ext>
            </a:extLst>
          </p:cNvPr>
          <p:cNvGrpSpPr/>
          <p:nvPr/>
        </p:nvGrpSpPr>
        <p:grpSpPr>
          <a:xfrm>
            <a:off x="8420960" y="3318565"/>
            <a:ext cx="471398" cy="448168"/>
            <a:chOff x="8587638" y="1919145"/>
            <a:chExt cx="471398" cy="448168"/>
          </a:xfrm>
        </p:grpSpPr>
        <p:sp>
          <p:nvSpPr>
            <p:cNvPr id="122" name="Oval 121">
              <a:extLst>
                <a:ext uri="{FF2B5EF4-FFF2-40B4-BE49-F238E27FC236}">
                  <a16:creationId xmlns:a16="http://schemas.microsoft.com/office/drawing/2014/main" id="{86956545-97AC-3CA8-7EE7-80ADE1C986C2}"/>
                </a:ext>
              </a:extLst>
            </p:cNvPr>
            <p:cNvSpPr/>
            <p:nvPr/>
          </p:nvSpPr>
          <p:spPr>
            <a:xfrm>
              <a:off x="8587638" y="1919145"/>
              <a:ext cx="448168" cy="4481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23" name="TextBox 122">
              <a:extLst>
                <a:ext uri="{FF2B5EF4-FFF2-40B4-BE49-F238E27FC236}">
                  <a16:creationId xmlns:a16="http://schemas.microsoft.com/office/drawing/2014/main" id="{937D9037-0779-E119-459D-A06A7595880E}"/>
                </a:ext>
              </a:extLst>
            </p:cNvPr>
            <p:cNvSpPr txBox="1"/>
            <p:nvPr/>
          </p:nvSpPr>
          <p:spPr>
            <a:xfrm>
              <a:off x="8587853" y="1977255"/>
              <a:ext cx="471183" cy="307777"/>
            </a:xfrm>
            <a:prstGeom prst="rect">
              <a:avLst/>
            </a:prstGeom>
            <a:noFill/>
          </p:spPr>
          <p:txBody>
            <a:bodyPr wrap="square">
              <a:spAutoFit/>
            </a:bodyPr>
            <a:lstStyle/>
            <a:p>
              <a:pPr marL="0" marR="0" lvl="0" indent="0" algn="ctr" defTabSz="550361" rtl="0" eaLnBrk="1" fontAlgn="auto" latinLnBrk="0" hangingPunct="1">
                <a:lnSpc>
                  <a:spcPct val="100000"/>
                </a:lnSpc>
                <a:spcBef>
                  <a:spcPts val="153"/>
                </a:spcBef>
                <a:spcAft>
                  <a:spcPts val="542"/>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Semibold"/>
                </a:rPr>
                <a:t>02</a:t>
              </a:r>
              <a:endParaRPr kumimoji="0" lang="en-GB" sz="1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Semibold"/>
              </a:endParaRPr>
            </a:p>
          </p:txBody>
        </p:sp>
      </p:grpSp>
      <p:grpSp>
        <p:nvGrpSpPr>
          <p:cNvPr id="124" name="Group 123">
            <a:extLst>
              <a:ext uri="{FF2B5EF4-FFF2-40B4-BE49-F238E27FC236}">
                <a16:creationId xmlns:a16="http://schemas.microsoft.com/office/drawing/2014/main" id="{8CCA92CF-ADC1-C22C-70C4-50F49F7E415F}"/>
              </a:ext>
            </a:extLst>
          </p:cNvPr>
          <p:cNvGrpSpPr/>
          <p:nvPr/>
        </p:nvGrpSpPr>
        <p:grpSpPr>
          <a:xfrm>
            <a:off x="8420960" y="4553429"/>
            <a:ext cx="471398" cy="448168"/>
            <a:chOff x="8587638" y="1919145"/>
            <a:chExt cx="471398" cy="448168"/>
          </a:xfrm>
        </p:grpSpPr>
        <p:sp>
          <p:nvSpPr>
            <p:cNvPr id="125" name="Oval 124">
              <a:extLst>
                <a:ext uri="{FF2B5EF4-FFF2-40B4-BE49-F238E27FC236}">
                  <a16:creationId xmlns:a16="http://schemas.microsoft.com/office/drawing/2014/main" id="{FA8EC18E-F837-A724-9F91-32EFC5679C4A}"/>
                </a:ext>
              </a:extLst>
            </p:cNvPr>
            <p:cNvSpPr/>
            <p:nvPr/>
          </p:nvSpPr>
          <p:spPr>
            <a:xfrm>
              <a:off x="8587638" y="1919145"/>
              <a:ext cx="448168" cy="4481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26" name="TextBox 125">
              <a:extLst>
                <a:ext uri="{FF2B5EF4-FFF2-40B4-BE49-F238E27FC236}">
                  <a16:creationId xmlns:a16="http://schemas.microsoft.com/office/drawing/2014/main" id="{58BFD7DC-71E9-22F7-3528-217CDD38EB16}"/>
                </a:ext>
              </a:extLst>
            </p:cNvPr>
            <p:cNvSpPr txBox="1"/>
            <p:nvPr/>
          </p:nvSpPr>
          <p:spPr>
            <a:xfrm>
              <a:off x="8587853" y="1977255"/>
              <a:ext cx="471183" cy="307777"/>
            </a:xfrm>
            <a:prstGeom prst="rect">
              <a:avLst/>
            </a:prstGeom>
            <a:noFill/>
          </p:spPr>
          <p:txBody>
            <a:bodyPr wrap="square">
              <a:spAutoFit/>
            </a:bodyPr>
            <a:lstStyle/>
            <a:p>
              <a:pPr marL="0" marR="0" lvl="0" indent="0" algn="ctr" defTabSz="550361" rtl="0" eaLnBrk="1" fontAlgn="auto" latinLnBrk="0" hangingPunct="1">
                <a:lnSpc>
                  <a:spcPct val="100000"/>
                </a:lnSpc>
                <a:spcBef>
                  <a:spcPts val="153"/>
                </a:spcBef>
                <a:spcAft>
                  <a:spcPts val="542"/>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Semibold"/>
                </a:rPr>
                <a:t>03</a:t>
              </a:r>
              <a:endParaRPr kumimoji="0" lang="en-GB" sz="1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Semibold"/>
              </a:endParaRPr>
            </a:p>
          </p:txBody>
        </p:sp>
      </p:grpSp>
      <p:sp>
        <p:nvSpPr>
          <p:cNvPr id="8" name="Slide Number Placeholder 3">
            <a:extLst>
              <a:ext uri="{FF2B5EF4-FFF2-40B4-BE49-F238E27FC236}">
                <a16:creationId xmlns:a16="http://schemas.microsoft.com/office/drawing/2014/main" id="{72C7C128-70B9-0D10-F4F4-1669B54B0EEC}"/>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3" name="Picture 12">
            <a:extLst>
              <a:ext uri="{FF2B5EF4-FFF2-40B4-BE49-F238E27FC236}">
                <a16:creationId xmlns:a16="http://schemas.microsoft.com/office/drawing/2014/main" id="{20A22D13-DCA5-0D69-47B5-6EA03D4E7813}"/>
              </a:ext>
            </a:extLst>
          </p:cNvPr>
          <p:cNvPicPr>
            <a:picLocks noChangeAspect="1"/>
          </p:cNvPicPr>
          <p:nvPr/>
        </p:nvPicPr>
        <p:blipFill>
          <a:blip r:embed="rId3"/>
          <a:srcRect l="35873" t="65543" r="60874" b="28674"/>
          <a:stretch>
            <a:fillRect/>
          </a:stretch>
        </p:blipFill>
        <p:spPr>
          <a:xfrm>
            <a:off x="7691958" y="3161683"/>
            <a:ext cx="686730" cy="686728"/>
          </a:xfrm>
          <a:prstGeom prst="rect">
            <a:avLst/>
          </a:prstGeom>
        </p:spPr>
      </p:pic>
      <p:sp>
        <p:nvSpPr>
          <p:cNvPr id="4" name="TextBox 3">
            <a:extLst>
              <a:ext uri="{FF2B5EF4-FFF2-40B4-BE49-F238E27FC236}">
                <a16:creationId xmlns:a16="http://schemas.microsoft.com/office/drawing/2014/main" id="{D9CD3A60-CA4E-643A-CF40-CFB886D54D87}"/>
              </a:ext>
            </a:extLst>
          </p:cNvPr>
          <p:cNvSpPr txBox="1"/>
          <p:nvPr/>
        </p:nvSpPr>
        <p:spPr>
          <a:xfrm>
            <a:off x="434388" y="359461"/>
            <a:ext cx="912630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might see these problems, but only when we view the industry as an interconnected system can we achieve systemic change </a:t>
            </a:r>
          </a:p>
        </p:txBody>
      </p:sp>
      <p:pic>
        <p:nvPicPr>
          <p:cNvPr id="12" name="Picture 11">
            <a:extLst>
              <a:ext uri="{FF2B5EF4-FFF2-40B4-BE49-F238E27FC236}">
                <a16:creationId xmlns:a16="http://schemas.microsoft.com/office/drawing/2014/main" id="{70F0D407-BA60-8B4F-19F5-F3189E02E0EC}"/>
              </a:ext>
            </a:extLst>
          </p:cNvPr>
          <p:cNvPicPr>
            <a:picLocks noChangeAspect="1"/>
          </p:cNvPicPr>
          <p:nvPr/>
        </p:nvPicPr>
        <p:blipFill>
          <a:blip r:embed="rId3"/>
          <a:srcRect l="35873" t="65543" r="60874" b="28674"/>
          <a:stretch>
            <a:fillRect/>
          </a:stretch>
        </p:blipFill>
        <p:spPr>
          <a:xfrm>
            <a:off x="5067277" y="3161683"/>
            <a:ext cx="686730" cy="686728"/>
          </a:xfrm>
          <a:prstGeom prst="rect">
            <a:avLst/>
          </a:prstGeom>
        </p:spPr>
      </p:pic>
      <p:sp>
        <p:nvSpPr>
          <p:cNvPr id="2" name="Rounded Rectangle 1">
            <a:extLst>
              <a:ext uri="{FF2B5EF4-FFF2-40B4-BE49-F238E27FC236}">
                <a16:creationId xmlns:a16="http://schemas.microsoft.com/office/drawing/2014/main" id="{5520BB78-D7A6-3B43-69B0-34F36D54F2F2}"/>
              </a:ext>
            </a:extLst>
          </p:cNvPr>
          <p:cNvSpPr/>
          <p:nvPr/>
        </p:nvSpPr>
        <p:spPr>
          <a:xfrm>
            <a:off x="2954346" y="1358125"/>
            <a:ext cx="2367515" cy="463356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 name="TextBox 2">
            <a:extLst>
              <a:ext uri="{FF2B5EF4-FFF2-40B4-BE49-F238E27FC236}">
                <a16:creationId xmlns:a16="http://schemas.microsoft.com/office/drawing/2014/main" id="{135B6550-2752-9600-2D7F-E6EE1EA5CE30}"/>
              </a:ext>
            </a:extLst>
          </p:cNvPr>
          <p:cNvSpPr txBox="1"/>
          <p:nvPr/>
        </p:nvSpPr>
        <p:spPr>
          <a:xfrm>
            <a:off x="3126494" y="2445266"/>
            <a:ext cx="1945347"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 systems lens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shows that pricing, governance, targets, culture and relationships really shape outcomes – but nothing changes until these insights are turned into concrete choices.</a:t>
            </a:r>
          </a:p>
        </p:txBody>
      </p:sp>
      <p:sp>
        <p:nvSpPr>
          <p:cNvPr id="7" name="TextBox 6">
            <a:extLst>
              <a:ext uri="{FF2B5EF4-FFF2-40B4-BE49-F238E27FC236}">
                <a16:creationId xmlns:a16="http://schemas.microsoft.com/office/drawing/2014/main" id="{C247AF11-5816-B864-E082-7F4F72C1F728}"/>
              </a:ext>
            </a:extLst>
          </p:cNvPr>
          <p:cNvSpPr txBox="1"/>
          <p:nvPr/>
        </p:nvSpPr>
        <p:spPr>
          <a:xfrm>
            <a:off x="2960050" y="1646175"/>
            <a:ext cx="243115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Understanding</a:t>
            </a:r>
          </a:p>
        </p:txBody>
      </p:sp>
      <p:sp>
        <p:nvSpPr>
          <p:cNvPr id="9" name="TextBox 8">
            <a:extLst>
              <a:ext uri="{FF2B5EF4-FFF2-40B4-BE49-F238E27FC236}">
                <a16:creationId xmlns:a16="http://schemas.microsoft.com/office/drawing/2014/main" id="{1B3C045F-C7AB-297D-E1E6-98662366C5FC}"/>
              </a:ext>
            </a:extLst>
          </p:cNvPr>
          <p:cNvSpPr txBox="1"/>
          <p:nvPr/>
        </p:nvSpPr>
        <p:spPr>
          <a:xfrm>
            <a:off x="3134675" y="2046225"/>
            <a:ext cx="1915928"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Identifying change</a:t>
            </a:r>
          </a:p>
        </p:txBody>
      </p:sp>
      <p:sp>
        <p:nvSpPr>
          <p:cNvPr id="10" name="Date Placeholder 2">
            <a:extLst>
              <a:ext uri="{FF2B5EF4-FFF2-40B4-BE49-F238E27FC236}">
                <a16:creationId xmlns:a16="http://schemas.microsoft.com/office/drawing/2014/main" id="{684FC5A4-DE41-4EC2-9810-76BA4AD33F30}"/>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F1C124BD-C40F-3992-D1D6-0978CECEED5B}"/>
              </a:ext>
            </a:extLst>
          </p:cNvPr>
          <p:cNvPicPr>
            <a:picLocks noChangeAspect="1"/>
          </p:cNvPicPr>
          <p:nvPr/>
        </p:nvPicPr>
        <p:blipFill>
          <a:blip r:embed="rId3"/>
          <a:srcRect l="35873" t="65543" r="60874" b="28674"/>
          <a:stretch>
            <a:fillRect/>
          </a:stretch>
        </p:blipFill>
        <p:spPr>
          <a:xfrm>
            <a:off x="2575700" y="3161683"/>
            <a:ext cx="686730" cy="686728"/>
          </a:xfrm>
          <a:prstGeom prst="rect">
            <a:avLst/>
          </a:prstGeom>
        </p:spPr>
      </p:pic>
      <p:sp>
        <p:nvSpPr>
          <p:cNvPr id="18" name="Rounded Rectangle 17">
            <a:extLst>
              <a:ext uri="{FF2B5EF4-FFF2-40B4-BE49-F238E27FC236}">
                <a16:creationId xmlns:a16="http://schemas.microsoft.com/office/drawing/2014/main" id="{D8F1897F-05AA-7D37-F8CF-470D089C752E}"/>
              </a:ext>
            </a:extLst>
          </p:cNvPr>
          <p:cNvSpPr/>
          <p:nvPr/>
        </p:nvSpPr>
        <p:spPr>
          <a:xfrm>
            <a:off x="475318" y="1358125"/>
            <a:ext cx="2367515" cy="463356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9" name="TextBox 18">
            <a:extLst>
              <a:ext uri="{FF2B5EF4-FFF2-40B4-BE49-F238E27FC236}">
                <a16:creationId xmlns:a16="http://schemas.microsoft.com/office/drawing/2014/main" id="{44464AEB-5B3C-91B8-053A-345113BE1563}"/>
              </a:ext>
            </a:extLst>
          </p:cNvPr>
          <p:cNvSpPr txBox="1"/>
          <p:nvPr/>
        </p:nvSpPr>
        <p:spPr>
          <a:xfrm>
            <a:off x="621597" y="2445266"/>
            <a:ext cx="193521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fashion system is under pressure – from emissions, waste and working conditions – but awareness alone does not change incentives or decisions.</a:t>
            </a:r>
          </a:p>
        </p:txBody>
      </p:sp>
      <p:sp>
        <p:nvSpPr>
          <p:cNvPr id="20" name="TextBox 19">
            <a:extLst>
              <a:ext uri="{FF2B5EF4-FFF2-40B4-BE49-F238E27FC236}">
                <a16:creationId xmlns:a16="http://schemas.microsoft.com/office/drawing/2014/main" id="{BD6585FE-7DDF-DE2A-9B24-0958630504A4}"/>
              </a:ext>
            </a:extLst>
          </p:cNvPr>
          <p:cNvSpPr txBox="1"/>
          <p:nvPr/>
        </p:nvSpPr>
        <p:spPr>
          <a:xfrm>
            <a:off x="621596" y="1646175"/>
            <a:ext cx="166784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Thinking </a:t>
            </a:r>
          </a:p>
        </p:txBody>
      </p:sp>
      <p:sp>
        <p:nvSpPr>
          <p:cNvPr id="21" name="TextBox 20">
            <a:extLst>
              <a:ext uri="{FF2B5EF4-FFF2-40B4-BE49-F238E27FC236}">
                <a16:creationId xmlns:a16="http://schemas.microsoft.com/office/drawing/2014/main" id="{FCD528BB-DE46-4F09-AE7F-78FCCF67A77D}"/>
              </a:ext>
            </a:extLst>
          </p:cNvPr>
          <p:cNvSpPr txBox="1"/>
          <p:nvPr/>
        </p:nvSpPr>
        <p:spPr>
          <a:xfrm>
            <a:off x="627235" y="2046225"/>
            <a:ext cx="2139247"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Seeing the problems</a:t>
            </a:r>
          </a:p>
        </p:txBody>
      </p:sp>
    </p:spTree>
    <p:extLst>
      <p:ext uri="{BB962C8B-B14F-4D97-AF65-F5344CB8AC3E}">
        <p14:creationId xmlns:p14="http://schemas.microsoft.com/office/powerpoint/2010/main" val="230036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CF1CDA-1BE9-8B06-D404-83620AE6C6D9}"/>
              </a:ext>
            </a:extLst>
          </p:cNvPr>
          <p:cNvSpPr/>
          <p:nvPr/>
        </p:nvSpPr>
        <p:spPr>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 name="Slide Number Placeholder 3">
            <a:extLst>
              <a:ext uri="{FF2B5EF4-FFF2-40B4-BE49-F238E27FC236}">
                <a16:creationId xmlns:a16="http://schemas.microsoft.com/office/drawing/2014/main" id="{E5A3831F-7C9A-7590-4281-1EB513418B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6" name="Picture 5" descr="A person in a colorful headscarf touching a bunch of hair&#10;&#10;AI-generated content may be incorrect.">
            <a:extLst>
              <a:ext uri="{FF2B5EF4-FFF2-40B4-BE49-F238E27FC236}">
                <a16:creationId xmlns:a16="http://schemas.microsoft.com/office/drawing/2014/main" id="{2A505366-060D-3990-BB7B-63C7447DBFB5}"/>
              </a:ext>
            </a:extLst>
          </p:cNvPr>
          <p:cNvPicPr>
            <a:picLocks noChangeAspect="1"/>
          </p:cNvPicPr>
          <p:nvPr/>
        </p:nvPicPr>
        <p:blipFill>
          <a:blip r:embed="rId3"/>
          <a:srcRect l="31334" r="11101" b="2542"/>
          <a:stretch>
            <a:fillRect/>
          </a:stretch>
        </p:blipFill>
        <p:spPr>
          <a:xfrm>
            <a:off x="6096000" y="0"/>
            <a:ext cx="6096000" cy="6858000"/>
          </a:xfrm>
          <a:prstGeom prst="rect">
            <a:avLst/>
          </a:prstGeom>
        </p:spPr>
      </p:pic>
      <p:sp>
        <p:nvSpPr>
          <p:cNvPr id="10" name="Title 1">
            <a:extLst>
              <a:ext uri="{FF2B5EF4-FFF2-40B4-BE49-F238E27FC236}">
                <a16:creationId xmlns:a16="http://schemas.microsoft.com/office/drawing/2014/main" id="{BC4A4B9F-0F1D-B56C-30E4-E3D1C32252E0}"/>
              </a:ext>
            </a:extLst>
          </p:cNvPr>
          <p:cNvSpPr>
            <a:spLocks noGrp="1"/>
          </p:cNvSpPr>
          <p:nvPr>
            <p:ph type="title"/>
          </p:nvPr>
        </p:nvSpPr>
        <p:spPr>
          <a:xfrm>
            <a:off x="1318829" y="955438"/>
            <a:ext cx="3741859" cy="475930"/>
          </a:xfrm>
        </p:spPr>
        <p:txBody>
          <a:bodyPr/>
          <a:lstStyle/>
          <a:p>
            <a:r>
              <a:rPr lang="en-GB" dirty="0">
                <a:latin typeface="Arial" panose="020B0604020202020204" pitchFamily="34" charset="0"/>
                <a:cs typeface="Arial" panose="020B0604020202020204" pitchFamily="34" charset="0"/>
              </a:rPr>
              <a:t>The good news is, we are all part of the system</a:t>
            </a:r>
          </a:p>
        </p:txBody>
      </p:sp>
      <p:sp>
        <p:nvSpPr>
          <p:cNvPr id="11" name="TextBox 10">
            <a:extLst>
              <a:ext uri="{FF2B5EF4-FFF2-40B4-BE49-F238E27FC236}">
                <a16:creationId xmlns:a16="http://schemas.microsoft.com/office/drawing/2014/main" id="{588FD5BC-5C8B-D29F-AC35-465503C787E2}"/>
              </a:ext>
            </a:extLst>
          </p:cNvPr>
          <p:cNvSpPr txBox="1"/>
          <p:nvPr/>
        </p:nvSpPr>
        <p:spPr>
          <a:xfrm>
            <a:off x="1333394" y="1898592"/>
            <a:ext cx="3542659" cy="372922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From consumers to suppliers, brands and changemakers. Whether actors are actively part of the system or contribute from the sidelines, everyone plays a role.</a:t>
            </a:r>
          </a:p>
          <a:p>
            <a:pPr marL="0" marR="0" lvl="0" indent="0" algn="l" defTabSz="914400" rtl="0" eaLnBrk="1" fontAlgn="auto" latinLnBrk="0" hangingPunct="1">
              <a:lnSpc>
                <a:spcPct val="100000"/>
              </a:lnSpc>
              <a:spcBef>
                <a:spcPts val="233"/>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Some benefit…</a:t>
            </a:r>
          </a:p>
          <a:p>
            <a:pPr marL="0" marR="0" lvl="0" indent="0" algn="l" defTabSz="914400" rtl="0" eaLnBrk="1" fontAlgn="auto" latinLnBrk="0" hangingPunct="1">
              <a:lnSpc>
                <a:spcPct val="100000"/>
              </a:lnSpc>
              <a:spcBef>
                <a:spcPts val="233"/>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Some are exploited…</a:t>
            </a:r>
          </a:p>
          <a:p>
            <a:pPr marL="0" marR="0" lvl="0" indent="0" algn="l" defTabSz="914400" rtl="0" eaLnBrk="1" fontAlgn="auto" latinLnBrk="0" hangingPunct="1">
              <a:lnSpc>
                <a:spcPct val="100000"/>
              </a:lnSpc>
              <a:spcBef>
                <a:spcPts val="233"/>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Some never see the system…</a:t>
            </a:r>
          </a:p>
          <a:p>
            <a:pPr marL="0" marR="0" lvl="0" indent="0" algn="l" defTabSz="914400" rtl="0" eaLnBrk="1" fontAlgn="auto" latinLnBrk="0" hangingPunct="1">
              <a:lnSpc>
                <a:spcPct val="100000"/>
              </a:lnSpc>
              <a:spcBef>
                <a:spcPts val="233"/>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233"/>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Seeing the system and being open about what needs to change is the key starting point. </a:t>
            </a:r>
          </a:p>
        </p:txBody>
      </p:sp>
      <p:pic>
        <p:nvPicPr>
          <p:cNvPr id="12" name="Picture 11">
            <a:extLst>
              <a:ext uri="{FF2B5EF4-FFF2-40B4-BE49-F238E27FC236}">
                <a16:creationId xmlns:a16="http://schemas.microsoft.com/office/drawing/2014/main" id="{A98888BD-A1EB-9680-2761-E53D51119271}"/>
              </a:ext>
            </a:extLst>
          </p:cNvPr>
          <p:cNvPicPr>
            <a:picLocks noChangeAspect="1"/>
          </p:cNvPicPr>
          <p:nvPr/>
        </p:nvPicPr>
        <p:blipFill>
          <a:blip r:embed="rId4"/>
          <a:srcRect l="27650" t="10442" r="69187" b="83775"/>
          <a:stretch>
            <a:fillRect/>
          </a:stretch>
        </p:blipFill>
        <p:spPr>
          <a:xfrm>
            <a:off x="770669" y="943166"/>
            <a:ext cx="462710" cy="475930"/>
          </a:xfrm>
          <a:prstGeom prst="rect">
            <a:avLst/>
          </a:prstGeom>
        </p:spPr>
      </p:pic>
      <p:sp>
        <p:nvSpPr>
          <p:cNvPr id="13" name="Date Placeholder 2">
            <a:extLst>
              <a:ext uri="{FF2B5EF4-FFF2-40B4-BE49-F238E27FC236}">
                <a16:creationId xmlns:a16="http://schemas.microsoft.com/office/drawing/2014/main" id="{865BECBF-9C2E-FF79-F1F5-B4D940294E3E}"/>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406620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H&amp;M Foundation Master">
  <a:themeElements>
    <a:clrScheme name="H&amp;M Foundation">
      <a:dk1>
        <a:sysClr val="windowText" lastClr="000000"/>
      </a:dk1>
      <a:lt1>
        <a:srgbClr val="FFFFFF"/>
      </a:lt1>
      <a:dk2>
        <a:srgbClr val="646464"/>
      </a:dk2>
      <a:lt2>
        <a:srgbClr val="C8C8C8"/>
      </a:lt2>
      <a:accent1>
        <a:srgbClr val="FF624D"/>
      </a:accent1>
      <a:accent2>
        <a:srgbClr val="FF7B33"/>
      </a:accent2>
      <a:accent3>
        <a:srgbClr val="FFB7AE"/>
      </a:accent3>
      <a:accent4>
        <a:srgbClr val="DCBF9E"/>
      </a:accent4>
      <a:accent5>
        <a:srgbClr val="62A8E5"/>
      </a:accent5>
      <a:accent6>
        <a:srgbClr val="ADE4B5"/>
      </a:accent6>
      <a:hlink>
        <a:srgbClr val="3772C3"/>
      </a:hlink>
      <a:folHlink>
        <a:srgbClr val="62A8E5"/>
      </a:folHlink>
    </a:clrScheme>
    <a:fontScheme name="HM GCA">
      <a:majorFont>
        <a:latin typeface="HelveticaNeueLT Pro 55 Roman"/>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none" lIns="0" tIns="0" rIns="0" bIns="0" rtlCol="0">
        <a:spAutoFit/>
      </a:bodyPr>
      <a:lstStyle>
        <a:defPPr algn="l">
          <a:defRPr sz="1200" dirty="0" err="1" smtClean="0">
            <a:latin typeface="Arial" panose="020B0604020202020204" pitchFamily="34" charset="0"/>
            <a:ea typeface="Helvetica Neue" panose="02000503000000020004" pitchFamily="2" charset="0"/>
            <a:cs typeface="Arial" panose="020B0604020202020204" pitchFamily="34" charset="0"/>
          </a:defRPr>
        </a:defPPr>
      </a:lstStyle>
    </a:txDef>
  </a:objectDefaults>
  <a:extraClrSchemeLst/>
  <a:custClrLst>
    <a:custClr name="GCA Blue">
      <a:srgbClr val="004DFF"/>
    </a:custClr>
    <a:custClr name="Blue 1">
      <a:srgbClr val="3772C3"/>
    </a:custClr>
    <a:custClr name="Blue 2">
      <a:srgbClr val="62A8E5"/>
    </a:custClr>
    <a:custClr name="Blue 3">
      <a:srgbClr val="A6D9F6"/>
    </a:custClr>
    <a:custClr name="Green 1">
      <a:srgbClr val="51A16F"/>
    </a:custClr>
    <a:custClr name="Green 2">
      <a:srgbClr val="75BC82"/>
    </a:custClr>
    <a:custClr name="Green 3">
      <a:srgbClr val="93D899"/>
    </a:custClr>
    <a:custClr name="Green 4 (Secondary)">
      <a:srgbClr val="ADE4B5"/>
    </a:custClr>
    <a:custClr>
      <a:srgbClr val="FFFFFF"/>
    </a:custClr>
    <a:custClr>
      <a:srgbClr val="FFFFFF"/>
    </a:custClr>
    <a:custClr name="Brown 1">
      <a:srgbClr val="C8926D"/>
    </a:custClr>
    <a:custClr name="Brown 2 (Secondary)">
      <a:srgbClr val="DCBF9E"/>
    </a:custClr>
    <a:custClr name="Orange 1">
      <a:srgbClr val="FF7B33"/>
    </a:custClr>
    <a:custClr name="Orange 2">
      <a:srgbClr val="FFAB4E"/>
    </a:custClr>
    <a:custClr name="Black">
      <a:srgbClr val="000000"/>
    </a:custClr>
    <a:custClr name="Grey 1">
      <a:srgbClr val="646464"/>
    </a:custClr>
    <a:custClr name="Grey 2">
      <a:srgbClr val="969696"/>
    </a:custClr>
    <a:custClr name="Grey 3">
      <a:srgbClr val="C8C8C8"/>
    </a:custClr>
    <a:custClr>
      <a:srgbClr val="FFFFFF"/>
    </a:custClr>
    <a:custClr>
      <a:srgbClr val="FFFFFF"/>
    </a:custClr>
  </a:custClrLst>
  <a:extLst>
    <a:ext uri="{05A4C25C-085E-4340-85A3-A5531E510DB2}">
      <thm15:themeFamily xmlns:thm15="http://schemas.microsoft.com/office/thememl/2012/main" name="Presentation10" id="{6E40CFE6-37BA-B643-8601-193EE4395D05}" vid="{A4C7302D-66D3-0D4B-9BC5-2C34343139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2830</Words>
  <Application>Microsoft Macintosh PowerPoint</Application>
  <PresentationFormat>Widescreen</PresentationFormat>
  <Paragraphs>331</Paragraphs>
  <Slides>21</Slides>
  <Notes>11</Notes>
  <HiddenSlides>3</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Aptos</vt:lpstr>
      <vt:lpstr>Arial</vt:lpstr>
      <vt:lpstr>Helvetica Neue</vt:lpstr>
      <vt:lpstr>HelveticaNeueLT Pro 55 Roman</vt:lpstr>
      <vt:lpstr>1_H&amp;M Foundation Master</vt:lpstr>
      <vt:lpstr>think-cell Slide</vt:lpstr>
      <vt:lpstr>Executive summary: System Map presentation material</vt:lpstr>
      <vt:lpstr>Internal facilitator guide: Overview presentation approach</vt:lpstr>
      <vt:lpstr>Internal facilitator guide: Keynote presentation agenda</vt:lpstr>
      <vt:lpstr>PowerPoint Presentation</vt:lpstr>
      <vt:lpstr>PowerPoint Presentation</vt:lpstr>
      <vt:lpstr>PowerPoint Presentation</vt:lpstr>
      <vt:lpstr>PowerPoint Presentation</vt:lpstr>
      <vt:lpstr>PowerPoint Presentation</vt:lpstr>
      <vt:lpstr>The good news is, we are all part of the system</vt:lpstr>
      <vt:lpstr>So, what can the system look like?</vt:lpstr>
      <vt:lpstr>PowerPoint Presentation</vt:lpstr>
      <vt:lpstr>PowerPoint Presentation</vt:lpstr>
      <vt:lpstr>The map has three layers </vt:lpstr>
      <vt:lpstr>PowerPoint Presentation</vt:lpstr>
      <vt:lpstr>PowerPoint Presentation</vt:lpstr>
      <vt:lpstr>PowerPoint Presentation</vt:lpstr>
      <vt:lpstr>Let's look at how  compliance  shapes the system</vt:lpstr>
      <vt:lpstr>PowerPoint Presentation</vt:lpstr>
      <vt:lpstr>PowerPoint Presentation</vt:lpstr>
      <vt:lpstr>It’s your turn to reimagine the system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3</cp:revision>
  <dcterms:created xsi:type="dcterms:W3CDTF">2026-01-16T11:40:48Z</dcterms:created>
  <dcterms:modified xsi:type="dcterms:W3CDTF">2026-01-16T11:53:28Z</dcterms:modified>
</cp:coreProperties>
</file>